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83"/>
  </p:notesMasterIdLst>
  <p:sldIdLst>
    <p:sldId id="256" r:id="rId5"/>
    <p:sldId id="542" r:id="rId6"/>
    <p:sldId id="536" r:id="rId7"/>
    <p:sldId id="537" r:id="rId8"/>
    <p:sldId id="538" r:id="rId9"/>
    <p:sldId id="540" r:id="rId10"/>
    <p:sldId id="539" r:id="rId11"/>
    <p:sldId id="541" r:id="rId12"/>
    <p:sldId id="257" r:id="rId13"/>
    <p:sldId id="612" r:id="rId14"/>
    <p:sldId id="611" r:id="rId15"/>
    <p:sldId id="276" r:id="rId16"/>
    <p:sldId id="476" r:id="rId17"/>
    <p:sldId id="258" r:id="rId18"/>
    <p:sldId id="299" r:id="rId19"/>
    <p:sldId id="322" r:id="rId20"/>
    <p:sldId id="315" r:id="rId21"/>
    <p:sldId id="259" r:id="rId22"/>
    <p:sldId id="381" r:id="rId23"/>
    <p:sldId id="319" r:id="rId24"/>
    <p:sldId id="382" r:id="rId25"/>
    <p:sldId id="262" r:id="rId26"/>
    <p:sldId id="263" r:id="rId27"/>
    <p:sldId id="316" r:id="rId28"/>
    <p:sldId id="264" r:id="rId29"/>
    <p:sldId id="323" r:id="rId30"/>
    <p:sldId id="614" r:id="rId31"/>
    <p:sldId id="265" r:id="rId32"/>
    <p:sldId id="317" r:id="rId33"/>
    <p:sldId id="318" r:id="rId34"/>
    <p:sldId id="432" r:id="rId35"/>
    <p:sldId id="616" r:id="rId36"/>
    <p:sldId id="477" r:id="rId37"/>
    <p:sldId id="478" r:id="rId38"/>
    <p:sldId id="479" r:id="rId39"/>
    <p:sldId id="266" r:id="rId40"/>
    <p:sldId id="321" r:id="rId41"/>
    <p:sldId id="268" r:id="rId42"/>
    <p:sldId id="325" r:id="rId43"/>
    <p:sldId id="434" r:id="rId44"/>
    <p:sldId id="615" r:id="rId45"/>
    <p:sldId id="431" r:id="rId46"/>
    <p:sldId id="326" r:id="rId47"/>
    <p:sldId id="327" r:id="rId48"/>
    <p:sldId id="617" r:id="rId49"/>
    <p:sldId id="269" r:id="rId50"/>
    <p:sldId id="351" r:id="rId51"/>
    <p:sldId id="435" r:id="rId52"/>
    <p:sldId id="270" r:id="rId53"/>
    <p:sldId id="353" r:id="rId54"/>
    <p:sldId id="352" r:id="rId55"/>
    <p:sldId id="613" r:id="rId56"/>
    <p:sldId id="378" r:id="rId57"/>
    <p:sldId id="480" r:id="rId58"/>
    <p:sldId id="481" r:id="rId59"/>
    <p:sldId id="482" r:id="rId60"/>
    <p:sldId id="483" r:id="rId61"/>
    <p:sldId id="484" r:id="rId62"/>
    <p:sldId id="485" r:id="rId63"/>
    <p:sldId id="271" r:id="rId64"/>
    <p:sldId id="357" r:id="rId65"/>
    <p:sldId id="272" r:id="rId66"/>
    <p:sldId id="355" r:id="rId67"/>
    <p:sldId id="356" r:id="rId68"/>
    <p:sldId id="430" r:id="rId69"/>
    <p:sldId id="359" r:id="rId70"/>
    <p:sldId id="363" r:id="rId71"/>
    <p:sldId id="367" r:id="rId72"/>
    <p:sldId id="618" r:id="rId73"/>
    <p:sldId id="273" r:id="rId74"/>
    <p:sldId id="366" r:id="rId75"/>
    <p:sldId id="376" r:id="rId76"/>
    <p:sldId id="380" r:id="rId77"/>
    <p:sldId id="275" r:id="rId78"/>
    <p:sldId id="390" r:id="rId79"/>
    <p:sldId id="383" r:id="rId80"/>
    <p:sldId id="388" r:id="rId81"/>
    <p:sldId id="389" r:id="rId82"/>
  </p:sldIdLst>
  <p:sldSz cx="9144000" cy="6858000" type="screen4x3"/>
  <p:notesSz cx="6858000" cy="9144000"/>
  <p:custDataLst>
    <p:tags r:id="rId8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BEE6"/>
    <a:srgbClr val="DCFCCF"/>
    <a:srgbClr val="D7E5F4"/>
    <a:srgbClr val="F2E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3" autoAdjust="0"/>
    <p:restoredTop sz="63800" autoAdjust="0"/>
  </p:normalViewPr>
  <p:slideViewPr>
    <p:cSldViewPr showGuides="1">
      <p:cViewPr>
        <p:scale>
          <a:sx n="125" d="100"/>
          <a:sy n="125" d="100"/>
        </p:scale>
        <p:origin x="872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gs" Target="tags/tag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050925" y="754063"/>
            <a:ext cx="4572000" cy="329406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099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2E2B31-AEAC-43B0-B19C-3D8866C25F2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6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/>
              <a:t>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50179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T</a:t>
            </a:r>
          </a:p>
          <a:p>
            <a:pPr lvl="1" indent="0" eaLnBrk="1" hangingPunct="1"/>
            <a:endParaRPr lang="zh-CN" altLang="en-US" dirty="0"/>
          </a:p>
          <a:p>
            <a:pPr lvl="1" indent="0" eaLnBrk="1" hangingPunct="1"/>
            <a:r>
              <a:rPr lang="zh-CN" altLang="en-US" dirty="0"/>
              <a:t>最短作业优先调度：进程调度时，挑选执行时间最短的作业进行执行</a:t>
            </a:r>
          </a:p>
          <a:p>
            <a:pPr lvl="1" indent="0" eaLnBrk="1" hangingPunct="1"/>
            <a:r>
              <a:rPr lang="zh-CN" altLang="en-US" dirty="0"/>
              <a:t>最短剩余时间优先调度：进程调度时，挑选剩余执行时间最短的作业进行执行</a:t>
            </a:r>
          </a:p>
          <a:p>
            <a:pPr lvl="1" indent="0" eaLnBrk="1" hangingPunct="1"/>
            <a:r>
              <a:rPr lang="zh-CN" altLang="en-US" dirty="0"/>
              <a:t>区别：前者是不可占先的（non-preemptive）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53251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1）B</a:t>
            </a:r>
          </a:p>
          <a:p>
            <a:pPr lvl="0" eaLnBrk="1" hangingPunct="1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5298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   持有并等待    ，     互斥操作    ，不可抢夺资源、</a:t>
            </a:r>
          </a:p>
          <a:p>
            <a:pPr lvl="0"/>
            <a:r>
              <a:rPr lang="zh-CN" altLang="en-US"/>
              <a:t>     循环等待资源。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7346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/>
              <a:t>C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2475"/>
            <a:ext cx="4391025" cy="3294063"/>
          </a:xfrm>
          <a:ln w="1"/>
        </p:spPr>
      </p:sp>
      <p:sp>
        <p:nvSpPr>
          <p:cNvPr id="5939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2). 死锁（deadlock）与饥饿（starvation）</a:t>
            </a:r>
          </a:p>
          <a:p>
            <a:pPr lvl="0" eaLnBrk="1" hangingPunct="1"/>
            <a:r>
              <a:rPr lang="zh-CN" altLang="en-US" dirty="0"/>
              <a:t>死锁：多个进程循环等待对方，都无法继续执行</a:t>
            </a:r>
          </a:p>
          <a:p>
            <a:pPr lvl="0" eaLnBrk="1" hangingPunct="1"/>
            <a:r>
              <a:rPr lang="zh-CN" altLang="en-US" dirty="0"/>
              <a:t>饥饿：某个或某些进程由于无法得到资源长时间无法执行</a:t>
            </a:r>
          </a:p>
          <a:p>
            <a:pPr lvl="0" eaLnBrk="1" hangingPunct="1"/>
            <a:r>
              <a:rPr lang="zh-CN" altLang="en-US" dirty="0"/>
              <a:t>死锁必然发生饥饿，但是饥饿不一定发生死锁</a:t>
            </a:r>
          </a:p>
          <a:p>
            <a:pPr lvl="0" eaLnBrk="1" hangingPunct="1"/>
            <a:r>
              <a:rPr lang="zh-CN" altLang="en-US" dirty="0"/>
              <a:t>3)T</a:t>
            </a:r>
          </a:p>
          <a:p>
            <a:pPr lvl="0" eaLnBrk="1" hangingPunct="1"/>
            <a:r>
              <a:rPr lang="zh-CN" altLang="en-US" dirty="0"/>
              <a:t>4）F（安全一定无死锁）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  <a:ln w="1"/>
        </p:spPr>
      </p:sp>
      <p:sp>
        <p:nvSpPr>
          <p:cNvPr id="61443" name="Rectangle 3"/>
          <p:cNvSpPr>
            <a:spLocks noGrp="1"/>
          </p:cNvSpPr>
          <p:nvPr>
            <p:ph type="body"/>
          </p:nvPr>
        </p:nvSpPr>
        <p:spPr>
          <a:xfrm>
            <a:off x="536575" y="4387850"/>
            <a:ext cx="5781675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会</a:t>
            </a:r>
          </a:p>
          <a:p>
            <a:pPr lvl="0" eaLnBrk="1" hangingPunct="1"/>
            <a:r>
              <a:rPr lang="zh-CN" altLang="en-US" dirty="0"/>
              <a:t>第13、14行交换次序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（3）</a:t>
            </a:r>
          </a:p>
          <a:p>
            <a:r>
              <a:rPr lang="zh-CN" altLang="en-US"/>
              <a:t>（1）是安全状态，安全序列：{P5,P4,P3,P2,P1} 安全序列不唯一</a:t>
            </a:r>
          </a:p>
          <a:p>
            <a:r>
              <a:rPr lang="zh-CN" altLang="en-US"/>
              <a:t>进程</a:t>
            </a:r>
          </a:p>
          <a:p>
            <a:r>
              <a:rPr lang="zh-CN" altLang="en-US"/>
              <a:t>	资源需求量</a:t>
            </a:r>
          </a:p>
          <a:p>
            <a:r>
              <a:rPr lang="zh-CN" altLang="en-US"/>
              <a:t>	A	B	C</a:t>
            </a:r>
          </a:p>
          <a:p>
            <a:r>
              <a:rPr lang="zh-CN" altLang="en-US"/>
              <a:t>P1	3	4	7</a:t>
            </a:r>
          </a:p>
          <a:p>
            <a:r>
              <a:rPr lang="zh-CN" altLang="en-US"/>
              <a:t>P2	1	3	4</a:t>
            </a:r>
          </a:p>
          <a:p>
            <a:r>
              <a:rPr lang="zh-CN" altLang="en-US"/>
              <a:t>P3	0	0	6</a:t>
            </a:r>
          </a:p>
          <a:p>
            <a:r>
              <a:rPr lang="zh-CN" altLang="en-US"/>
              <a:t>P4	2	2	1</a:t>
            </a:r>
          </a:p>
          <a:p>
            <a:r>
              <a:rPr lang="zh-CN" altLang="en-US"/>
              <a:t>P5	1	1	0</a:t>
            </a:r>
          </a:p>
          <a:p>
            <a:endParaRPr lang="zh-CN" altLang="en-US"/>
          </a:p>
          <a:p>
            <a:r>
              <a:rPr lang="zh-CN" altLang="en-US"/>
              <a:t>有效资源数（Available）</a:t>
            </a:r>
          </a:p>
          <a:p>
            <a:r>
              <a:rPr lang="zh-CN" altLang="en-US"/>
              <a:t>A	B	C</a:t>
            </a:r>
          </a:p>
          <a:p>
            <a:r>
              <a:rPr lang="zh-CN" altLang="en-US"/>
              <a:t>2	3	3</a:t>
            </a:r>
          </a:p>
          <a:p>
            <a:r>
              <a:rPr lang="zh-CN" altLang="en-US"/>
              <a:t>（2）不能实现资源分配</a:t>
            </a:r>
          </a:p>
          <a:p>
            <a:r>
              <a:rPr lang="zh-CN" altLang="en-US"/>
              <a:t>原因：Available（A，B，C）&lt; Request（A，B，C）</a:t>
            </a:r>
          </a:p>
          <a:p>
            <a:r>
              <a:rPr lang="zh-CN" altLang="en-US"/>
              <a:t>（3）请求满足条件：</a:t>
            </a:r>
          </a:p>
          <a:p>
            <a:r>
              <a:rPr lang="zh-CN" altLang="en-US"/>
              <a:t>     P4请求资源（2,0,1）&lt;= P4资源需求量(2,2,1)</a:t>
            </a:r>
          </a:p>
          <a:p>
            <a:r>
              <a:rPr lang="zh-CN" altLang="en-US"/>
              <a:t>     P4请求资源（2,0,1）&lt;= 剩余资源数（2,3,3）</a:t>
            </a:r>
          </a:p>
          <a:p>
            <a:endParaRPr lang="zh-CN" altLang="en-US"/>
          </a:p>
          <a:p>
            <a:r>
              <a:rPr lang="zh-CN" altLang="en-US"/>
              <a:t>假设分配，则此时的状态如下：</a:t>
            </a:r>
          </a:p>
          <a:p>
            <a:r>
              <a:rPr lang="zh-CN" altLang="en-US"/>
              <a:t>进程	资源需求量</a:t>
            </a:r>
          </a:p>
          <a:p>
            <a:r>
              <a:rPr lang="zh-CN" altLang="en-US"/>
              <a:t>	A	B	C</a:t>
            </a:r>
          </a:p>
          <a:p>
            <a:r>
              <a:rPr lang="zh-CN" altLang="en-US"/>
              <a:t>P1	3	4	7</a:t>
            </a:r>
          </a:p>
          <a:p>
            <a:r>
              <a:rPr lang="zh-CN" altLang="en-US"/>
              <a:t>P2	1	3	4</a:t>
            </a:r>
          </a:p>
          <a:p>
            <a:r>
              <a:rPr lang="zh-CN" altLang="en-US"/>
              <a:t>P3	0	0	6</a:t>
            </a:r>
          </a:p>
          <a:p>
            <a:r>
              <a:rPr lang="zh-CN" altLang="en-US"/>
              <a:t>P4	0	2	0</a:t>
            </a:r>
          </a:p>
          <a:p>
            <a:r>
              <a:rPr lang="zh-CN" altLang="en-US"/>
              <a:t>P5	1	1	0</a:t>
            </a:r>
          </a:p>
          <a:p>
            <a:endParaRPr lang="zh-CN" altLang="en-US"/>
          </a:p>
          <a:p>
            <a:r>
              <a:rPr lang="zh-CN" altLang="en-US"/>
              <a:t>有效资源数（Available）</a:t>
            </a:r>
          </a:p>
          <a:p>
            <a:r>
              <a:rPr lang="zh-CN" altLang="en-US"/>
              <a:t>A	B	C</a:t>
            </a:r>
          </a:p>
          <a:p>
            <a:r>
              <a:rPr lang="zh-CN" altLang="en-US"/>
              <a:t>0	3	2</a:t>
            </a:r>
          </a:p>
          <a:p>
            <a:r>
              <a:rPr lang="zh-CN" altLang="en-US"/>
              <a:t>此时存在安全序列：{P4,P5,P3,P2,P1},故P4申请资源（2，0，1）分配给P4后的状态仍为安全状态，可以实施分配。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dirty="0"/>
              <a:t>1. </a:t>
            </a:r>
            <a:r>
              <a:rPr lang="zh-CN" altLang="zh-CN" dirty="0"/>
              <a:t>F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en-US" altLang="zh-CN" dirty="0"/>
              <a:t>2. </a:t>
            </a:r>
            <a:r>
              <a:rPr lang="zh-CN" altLang="zh-CN" dirty="0"/>
              <a:t>段式内存管理：地址空间按照逻辑划分成段，地址访问按照段号+偏移量的方式进行，内存管理模块按照段为单位进行内存分配</a:t>
            </a:r>
          </a:p>
          <a:p>
            <a:pPr lvl="0" eaLnBrk="1" hangingPunct="1"/>
            <a:r>
              <a:rPr lang="zh-CN" altLang="zh-CN" dirty="0"/>
              <a:t>页式内存管理：地址空间划分成相同大小的页，地址访问使用线性地址，内存管理模块将访问转换成页号+偏移量的形式</a:t>
            </a:r>
          </a:p>
          <a:p>
            <a:pPr lvl="0" eaLnBrk="1" hangingPunct="1"/>
            <a:r>
              <a:rPr lang="zh-CN" altLang="zh-CN" dirty="0"/>
              <a:t>区别：段的大小是不一定的，页的大小固定。段一般根据逻辑划分。访问方式不同。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en-US" altLang="zh-CN" dirty="0"/>
              <a:t>3. 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6562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  段式  </a:t>
            </a:r>
          </a:p>
          <a:p>
            <a:pPr lvl="0"/>
            <a:r>
              <a:rPr lang="zh-CN" altLang="en-US"/>
              <a:t> 页式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    错，在相同大小连续内存分配方案中也可能会产生内部碎片。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90000"/>
              </a:lnSpc>
            </a:pPr>
            <a:r>
              <a:rPr lang="zh-CN" altLang="zh-CN" dirty="0"/>
              <a:t>分时：将时间划分成时间片，进程按时间片轮流执行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zh-CN" dirty="0"/>
              <a:t>多道：系统中存在多个程序同时执行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zh-CN" dirty="0"/>
              <a:t>分时主要针对提高系统的响应速度，改善用户体验；多道主要针对增加系统的利用率。</a:t>
            </a:r>
          </a:p>
          <a:p>
            <a:pPr lvl="0" eaLnBrk="1" hangingPunct="1"/>
            <a:endParaRPr lang="zh-CN" altLang="zh-CN" dirty="0"/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核心态：操作系统内核执行的受保护的状态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用户态：用户进程执行所在的状态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区别：处于用户态只能访问进程的地址空间，用户态需要通过中断或系统调用才能进入核心态。</a:t>
            </a:r>
          </a:p>
          <a:p>
            <a:pPr lvl="0" eaLnBrk="1" hangingPunct="1"/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6963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1）F. 虚存管理可以不在微内核中</a:t>
            </a:r>
          </a:p>
          <a:p>
            <a:pPr lvl="0" eaLnBrk="1" hangingPunct="1"/>
            <a:r>
              <a:rPr lang="zh-CN" altLang="en-US" dirty="0"/>
              <a:t>2）F. 可能发生，也可能不发生</a:t>
            </a:r>
          </a:p>
          <a:p>
            <a:pPr lvl="0" eaLnBrk="1" hangingPunct="1"/>
            <a:r>
              <a:rPr lang="zh-CN" altLang="en-US" dirty="0"/>
              <a:t>3）B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71683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答：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2(1*), 3(1), 4(1): 1x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1(1), 3(0*), 4(0): 2x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1(1), 2(1), 4(0*): 3x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1(1*), 2(1), 3(1): 4x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4(1), 2(0*), 3(0): 1x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4(1), 1(1), 3(0*): 2x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4(1*), 1(1), 2(1): 5x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5(1), 1(0*), 2(0): 1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5(1), 1(1*), 2(0): 2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5(1), 1(1*), 2(1): 3x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5(0), 3(1), 2(0*): 4x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5(0*), 3(1), 4(1): 5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5(1), 3(1), 4(1)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dirty="0"/>
              <a:t>9次缺页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sz="2800" dirty="0"/>
              <a:t>答：{1,2,3,4,5}</a:t>
            </a:r>
          </a:p>
          <a:p>
            <a:pPr lvl="0" eaLnBrk="1" hangingPunct="1">
              <a:lnSpc>
                <a:spcPct val="80000"/>
              </a:lnSpc>
            </a:pPr>
            <a:endParaRPr lang="zh-CN" altLang="zh-CN" sz="2800" dirty="0"/>
          </a:p>
          <a:p>
            <a:pPr lvl="0" eaLnBrk="1" hangingPunct="1"/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75779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1）A</a:t>
            </a:r>
            <a:endParaRPr lang="zh-CN" altLang="en-US" sz="2800" dirty="0"/>
          </a:p>
          <a:p>
            <a:pPr lvl="0" eaLnBrk="1" hangingPunct="1"/>
            <a:r>
              <a:rPr lang="zh-CN" altLang="en-US" dirty="0"/>
              <a:t>2）二级存储：通常指磁盘，用于存储文件、交换空间、虚存</a:t>
            </a:r>
          </a:p>
          <a:p>
            <a:pPr lvl="0" eaLnBrk="1" hangingPunct="1"/>
            <a:r>
              <a:rPr lang="zh-CN" altLang="en-US" dirty="0"/>
              <a:t>三级存储：较慢、但具有较大容量的持久存储介质，包括光盘、磁带等，通常用于转储、备份</a:t>
            </a:r>
          </a:p>
          <a:p>
            <a:pPr lvl="0" eaLnBrk="1" hangingPunct="1"/>
            <a:r>
              <a:rPr lang="zh-CN" altLang="en-US" dirty="0"/>
              <a:t>3) 答：定位时间＋传输速度。前者又包括：旋转速度和寻道时间。</a:t>
            </a:r>
          </a:p>
          <a:p>
            <a:pPr lvl="0" eaLnBrk="1" hangingPunct="1"/>
            <a:r>
              <a:rPr lang="zh-CN" altLang="en-US" dirty="0"/>
              <a:t>。。。。</a:t>
            </a:r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7826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  寻道时间  、  旋转延迟时间  、和   存取时间  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  <a:ln w="1"/>
        </p:spPr>
      </p:sp>
      <p:sp>
        <p:nvSpPr>
          <p:cNvPr id="79875" name="Rectangle 3"/>
          <p:cNvSpPr>
            <a:spLocks noGrp="1"/>
          </p:cNvSpPr>
          <p:nvPr>
            <p:ph type="body"/>
          </p:nvPr>
        </p:nvSpPr>
        <p:spPr>
          <a:xfrm>
            <a:off x="536575" y="4386263"/>
            <a:ext cx="5780088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a) 请写出一种最优的磁头移动序列，并计算磁头移动距离。（5分）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53, 37, 14, 65, 67, 98, 122, 124, 183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(53-14)+(183-14)=39+169=208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b)请问这一序列和哪种调度算法的结果是一致的？（2分）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LOOK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c)请问这种调度算法能否保证在任意情况下是最优的？为什么？（3分）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600" dirty="0"/>
              <a:t>不能，与磁头移动的初始移动方向有关</a:t>
            </a:r>
          </a:p>
          <a:p>
            <a:pPr lvl="0" eaLnBrk="1" hangingPunct="1"/>
            <a:endParaRPr lang="zh-CN" altLang="en-US" sz="16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81923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80000"/>
              </a:lnSpc>
            </a:pPr>
            <a:r>
              <a:rPr lang="zh-CN" altLang="zh-CN" sz="1400" dirty="0"/>
              <a:t>答：SSTF: |50-65|+|65-67|+|67-83|+|83-98|+|98-122|+|122-124|+|124-137|+|137-14|=15+2+16+15+24+2+13+123=210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sz="1400" dirty="0"/>
              <a:t>SCAN: |50-14|+|14-65|+|65-67|+|67-83|+|83-98|+|98-122|+|122-124|+|124-137|=36+51+2+16+15+24+2+13=159b) 请比较以上两种方法的优缺点（4'）。</a:t>
            </a:r>
          </a:p>
          <a:p>
            <a:pPr lvl="0" eaLnBrk="1" hangingPunct="1">
              <a:lnSpc>
                <a:spcPct val="80000"/>
              </a:lnSpc>
            </a:pPr>
            <a:r>
              <a:rPr lang="zh-CN" altLang="zh-CN" sz="1400" dirty="0"/>
              <a:t>SSTF未必最优，反而可能引起饥饿和不必要的抖动。SCAN和方向有关。</a:t>
            </a:r>
          </a:p>
          <a:p>
            <a:pPr lvl="0" eaLnBrk="1" hangingPunct="1"/>
            <a:endParaRPr lang="zh-CN" altLang="zh-CN" sz="14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83971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假设磁盘磁头当前在磁道100，磁道请求队列为：&lt;55,58,39,18,90,160,150,38,184&gt;:</a:t>
            </a:r>
          </a:p>
          <a:p>
            <a:pPr lvl="0" eaLnBrk="1" hangingPunct="1"/>
            <a:r>
              <a:rPr lang="zh-CN" altLang="zh-CN" dirty="0"/>
              <a:t>1. 请计算FIFO（先进先出）策略下的寻道总长度(包括过程)（4分）</a:t>
            </a:r>
          </a:p>
          <a:p>
            <a:pPr lvl="0" eaLnBrk="1" hangingPunct="1"/>
            <a:r>
              <a:rPr lang="zh-CN" altLang="zh-CN" dirty="0"/>
              <a:t>55,58,39,18,90,160,150,38,184</a:t>
            </a:r>
          </a:p>
          <a:p>
            <a:pPr lvl="0" eaLnBrk="1" hangingPunct="1"/>
            <a:r>
              <a:rPr lang="zh-CN" altLang="zh-CN" dirty="0"/>
              <a:t>45,3,19,21,72,70,10,112,146</a:t>
            </a:r>
          </a:p>
          <a:p>
            <a:pPr lvl="0" eaLnBrk="1" hangingPunct="1"/>
            <a:r>
              <a:rPr lang="zh-CN" altLang="zh-CN" dirty="0"/>
              <a:t>55.3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2. 请计算SSTF（最近寻道时间优先）策略下的寻道总长度(包括过程)（4分）</a:t>
            </a:r>
          </a:p>
          <a:p>
            <a:pPr lvl="0" eaLnBrk="1" hangingPunct="1"/>
            <a:r>
              <a:rPr lang="zh-CN" altLang="zh-CN" dirty="0"/>
              <a:t>90,58,55,39,38,18,150,160,184</a:t>
            </a:r>
          </a:p>
          <a:p>
            <a:pPr lvl="0" eaLnBrk="1" hangingPunct="1"/>
            <a:r>
              <a:rPr lang="zh-CN" altLang="zh-CN" dirty="0"/>
              <a:t>10,32,3,16,1,20,132,10,24</a:t>
            </a:r>
          </a:p>
          <a:p>
            <a:pPr lvl="0" eaLnBrk="1" hangingPunct="1"/>
            <a:r>
              <a:rPr lang="zh-CN" altLang="zh-CN" dirty="0"/>
              <a:t>27.5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3. 请问：SSTF是否一定是总寻道长度最短的，为什么？（2分）</a:t>
            </a:r>
          </a:p>
          <a:p>
            <a:pPr lvl="0" eaLnBrk="1" hangingPunct="1"/>
            <a:r>
              <a:rPr lang="zh-CN" altLang="zh-CN" dirty="0"/>
              <a:t>否，可能有之字形运动。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87043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答：查看／更新引用计数，如果为零，更新目录文件，释放FCB，释放磁盘数据块</a:t>
            </a:r>
          </a:p>
          <a:p>
            <a:pPr lvl="0" eaLnBrk="1" hangingPunct="1"/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9011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1）F. 文件控制块通常不在目录文件中</a:t>
            </a:r>
          </a:p>
          <a:p>
            <a:pPr lvl="0" eaLnBrk="1" hangingPunct="1"/>
            <a:r>
              <a:rPr lang="zh-CN" altLang="en-US" dirty="0"/>
              <a:t>2）C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  <a:ln w="1"/>
        </p:spPr>
      </p:sp>
      <p:sp>
        <p:nvSpPr>
          <p:cNvPr id="92163" name="Rectangle 3"/>
          <p:cNvSpPr>
            <a:spLocks noGrp="1"/>
          </p:cNvSpPr>
          <p:nvPr>
            <p:ph type="body"/>
          </p:nvPr>
        </p:nvSpPr>
        <p:spPr>
          <a:xfrm>
            <a:off x="536575" y="4386263"/>
            <a:ext cx="5780088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3）B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26627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微内核：操作系统内核只包含最基本的功能（进程调度和进程间通讯）</a:t>
            </a:r>
          </a:p>
          <a:p>
            <a:pPr lvl="0" eaLnBrk="1" hangingPunct="1"/>
            <a:r>
              <a:rPr lang="zh-CN" altLang="zh-CN" dirty="0"/>
              <a:t>模块化内核：操作系统内核的一些功能可以作为模块挂载</a:t>
            </a:r>
          </a:p>
          <a:p>
            <a:pPr lvl="0" eaLnBrk="1" hangingPunct="1"/>
            <a:r>
              <a:rPr lang="zh-CN" altLang="zh-CN" dirty="0"/>
              <a:t>区别：微内核中内核和其它操作系统的功能模块（如虚存管理）在不同的地址空间运行，模块化内核中它们在一个地址空间。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94210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/>
              <a:t>D.</a:t>
            </a:r>
          </a:p>
          <a:p>
            <a:pPr lvl="0"/>
            <a:endParaRPr lang="en-US" altLang="zh-CN"/>
          </a:p>
          <a:p>
            <a:pPr lvl="0"/>
            <a:r>
              <a:rPr lang="en-US" altLang="zh-CN"/>
              <a:t>错，磁盘格式化中进行的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  <a:ln w="1"/>
        </p:spPr>
      </p:sp>
      <p:sp>
        <p:nvSpPr>
          <p:cNvPr id="96259" name="Rectangle 3"/>
          <p:cNvSpPr>
            <a:spLocks noGrp="1"/>
          </p:cNvSpPr>
          <p:nvPr>
            <p:ph type="body"/>
          </p:nvPr>
        </p:nvSpPr>
        <p:spPr>
          <a:xfrm>
            <a:off x="536575" y="4386263"/>
            <a:ext cx="5780088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90000"/>
              </a:lnSpc>
            </a:pPr>
            <a:r>
              <a:rPr lang="zh-CN" altLang="en-US" sz="1400" dirty="0"/>
              <a:t>a）答：1K: 1, 1M: 1, 2M: 1, 3M: 2, 最后：2</a:t>
            </a:r>
          </a:p>
          <a:p>
            <a:pPr lvl="0" eaLnBrk="1" hangingPunct="1">
              <a:lnSpc>
                <a:spcPct val="90000"/>
              </a:lnSpc>
            </a:pPr>
            <a:r>
              <a:rPr lang="zh-CN" altLang="en-US" sz="1400" dirty="0"/>
              <a:t>b）答：2K/4*4K+4K/4*4K+4K/4*4K/4*4K</a:t>
            </a:r>
          </a:p>
          <a:p>
            <a:pPr lvl="0" eaLnBrk="1" hangingPunct="1"/>
            <a:endParaRPr lang="zh-CN" altLang="en-US" sz="1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98307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五、计算、设计题（15'）</a:t>
            </a:r>
          </a:p>
          <a:p>
            <a:pPr lvl="0" eaLnBrk="1" hangingPunct="1"/>
            <a:r>
              <a:rPr lang="zh-CN" altLang="zh-CN" dirty="0"/>
              <a:t>设有一个文件系统，文件数据块（磁盘块）大小为4KB，每个文件数据块指针大小为4B（32位）。该文件系统需要支持以下操作：</a:t>
            </a:r>
          </a:p>
          <a:p>
            <a:pPr lvl="0" eaLnBrk="1" hangingPunct="1"/>
            <a:r>
              <a:rPr lang="zh-CN" altLang="zh-CN" dirty="0"/>
              <a:t>int read (int fd, int pos, int len, int *buf);</a:t>
            </a:r>
          </a:p>
          <a:p>
            <a:pPr lvl="0" eaLnBrk="1" hangingPunct="1"/>
            <a:r>
              <a:rPr lang="zh-CN" altLang="zh-CN" dirty="0"/>
              <a:t>int write (int fd, int pos, int len, int *buf);</a:t>
            </a:r>
          </a:p>
          <a:p>
            <a:pPr lvl="0" eaLnBrk="1" hangingPunct="1"/>
            <a:r>
              <a:rPr lang="zh-CN" altLang="zh-CN" dirty="0"/>
              <a:t>int insert (int fd, int pos, int len, int *buf);</a:t>
            </a:r>
          </a:p>
          <a:p>
            <a:pPr lvl="0" eaLnBrk="1" hangingPunct="1"/>
            <a:r>
              <a:rPr lang="zh-CN" altLang="zh-CN" dirty="0"/>
              <a:t>其中，fd为文件句柄（handle），pos为读／写／插入位置，以上三个函数会按照pos x 4KB为实际位置读／写／插入buf中len x 4KB的数据，即每次数据操作必然读／写／插入一个磁盘块大小的数据，且插入位置的偏移量正好是4KB的整数倍。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a) 请分别详细描述如何在连续磁盘块分配、链接分配、索引分配情况下实现插入操作（3'x3）；</a:t>
            </a:r>
          </a:p>
          <a:p>
            <a:pPr lvl="0" eaLnBrk="1" hangingPunct="1"/>
            <a:r>
              <a:rPr lang="zh-CN" altLang="zh-CN" dirty="0"/>
              <a:t>答：连续：是否能扩展？如果能：移动插入点以后部分，插入；否则，寻找连续空间，移动插入点前和后部分，然后插入。</a:t>
            </a:r>
          </a:p>
          <a:p>
            <a:pPr lvl="0" eaLnBrk="1" hangingPunct="1"/>
            <a:r>
              <a:rPr lang="zh-CN" altLang="zh-CN" dirty="0"/>
              <a:t>链接：重新计算插入点位置，插入点开始，重新分配；删除原来的数据块。（还有很多其它实现方法）</a:t>
            </a:r>
          </a:p>
          <a:p>
            <a:pPr lvl="0" eaLnBrk="1" hangingPunct="1"/>
            <a:r>
              <a:rPr lang="zh-CN" altLang="zh-CN" dirty="0"/>
              <a:t>索引：分配块，复制数据，移动索引指针。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b) 不考虑缓存，不考虑连续分配时空间不够的情况，请详细分析以上三种实现每次读／写／插入操作需要访问多少次磁盘（2x3'）；</a:t>
            </a:r>
          </a:p>
          <a:p>
            <a:pPr lvl="0" eaLnBrk="1" hangingPunct="1"/>
            <a:r>
              <a:rPr lang="zh-CN" altLang="zh-CN" dirty="0"/>
              <a:t>答：连续：读：1，写：1，插入：插入点后块个数*2＋1</a:t>
            </a:r>
          </a:p>
          <a:p>
            <a:pPr lvl="0" eaLnBrk="1" hangingPunct="1"/>
            <a:r>
              <a:rPr lang="zh-CN" altLang="zh-CN" dirty="0"/>
              <a:t>链接：读：1到2次，写：1到2次，插入：插入点后块个数*2＋1或2</a:t>
            </a:r>
          </a:p>
          <a:p>
            <a:pPr lvl="0" eaLnBrk="1" hangingPunct="1"/>
            <a:r>
              <a:rPr lang="zh-CN" altLang="zh-CN" dirty="0"/>
              <a:t>索引：1＋插入索引项后的索引块个数＋1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c) 请问以上哪种方式最不适合这一场景？哪种方式最适合这一场景？为什么？（2x2'）</a:t>
            </a:r>
          </a:p>
          <a:p>
            <a:pPr lvl="0" eaLnBrk="1" hangingPunct="1"/>
            <a:r>
              <a:rPr lang="zh-CN" altLang="zh-CN" dirty="0"/>
              <a:t>答：链接最不适合：非对齐</a:t>
            </a:r>
          </a:p>
          <a:p>
            <a:pPr lvl="0" eaLnBrk="1" hangingPunct="1"/>
            <a:r>
              <a:rPr lang="zh-CN" altLang="zh-CN" dirty="0"/>
              <a:t>索引最适合：移动代价小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zh-CN" dirty="0"/>
              <a:t>d) 假设在FCB中，还剩余256B的空间，请参考UNIX文件系统的i-node结构，设计一个多级的包含直接块和间接索引的块管理方式，并分析该方式与以上三种方式相比的优缺点。（3'）</a:t>
            </a:r>
          </a:p>
          <a:p>
            <a:pPr lvl="0" eaLnBrk="1" hangingPunct="1"/>
            <a:r>
              <a:rPr lang="zh-CN" altLang="zh-CN" dirty="0"/>
              <a:t>答：小文件读写速度快，能容纳大文件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10035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现有如下代码</a:t>
            </a:r>
          </a:p>
          <a:p>
            <a:pPr lvl="0" eaLnBrk="1" hangingPunct="1"/>
            <a:r>
              <a:rPr lang="zh-CN" altLang="zh-CN" dirty="0"/>
              <a:t>int pos[10];</a:t>
            </a:r>
          </a:p>
          <a:p>
            <a:pPr lvl="0" eaLnBrk="1" hangingPunct="1"/>
            <a:r>
              <a:rPr lang="zh-CN" altLang="zh-CN" dirty="0"/>
              <a:t>…   /* 和用户交互，为pos[i]赋值 */</a:t>
            </a:r>
          </a:p>
          <a:p>
            <a:pPr lvl="0" eaLnBrk="1" hangingPunct="1"/>
            <a:r>
              <a:rPr lang="zh-CN" altLang="zh-CN" dirty="0"/>
              <a:t>int fd = open (“/home/us001/test.txt”, O_WRONLY);   /*以只写方式打开文件*/</a:t>
            </a:r>
          </a:p>
          <a:p>
            <a:pPr lvl="0" eaLnBrk="1" hangingPunct="1"/>
            <a:r>
              <a:rPr lang="zh-CN" altLang="zh-CN" dirty="0"/>
              <a:t>for (int i = 0; i &lt; 10; i ++) {</a:t>
            </a:r>
          </a:p>
          <a:p>
            <a:pPr lvl="0" eaLnBrk="1" hangingPunct="1"/>
            <a:r>
              <a:rPr lang="zh-CN" altLang="zh-CN" dirty="0"/>
              <a:t>  fseek (fd, pos[i], SEEK_CUR);     /* 文件指针定位到当前位置+pos[i] */</a:t>
            </a:r>
          </a:p>
          <a:p>
            <a:pPr lvl="0" eaLnBrk="1" hangingPunct="1"/>
            <a:r>
              <a:rPr lang="zh-CN" altLang="zh-CN" dirty="0"/>
              <a:t>  fprint (fd, “pos %d\n”, i);      /* 写文件 */</a:t>
            </a:r>
          </a:p>
          <a:p>
            <a:pPr lvl="0" eaLnBrk="1" hangingPunct="1"/>
            <a:r>
              <a:rPr lang="zh-CN" altLang="zh-CN" dirty="0"/>
              <a:t>}</a:t>
            </a:r>
          </a:p>
          <a:p>
            <a:pPr lvl="0" eaLnBrk="1" hangingPunct="1"/>
            <a:r>
              <a:rPr lang="zh-CN" altLang="zh-CN" dirty="0"/>
              <a:t>close (fd); /*关闭文件 */</a:t>
            </a:r>
          </a:p>
          <a:p>
            <a:pPr lvl="0" eaLnBrk="1" hangingPunct="1"/>
            <a:r>
              <a:rPr lang="zh-CN" altLang="zh-CN" dirty="0"/>
              <a:t>请解释第2、第4、第5、第6行代码执行时，操作系统分别需要进行哪些操作？（8分）</a:t>
            </a:r>
          </a:p>
          <a:p>
            <a:pPr lvl="0" eaLnBrk="1" hangingPunct="1"/>
            <a:r>
              <a:rPr lang="zh-CN" altLang="zh-CN" dirty="0"/>
              <a:t>2：通过文件系统查找、定位文件；获取文件控制块；更新系统和进程的打开文件列表；</a:t>
            </a:r>
          </a:p>
          <a:p>
            <a:pPr lvl="0" eaLnBrk="1" hangingPunct="1"/>
            <a:r>
              <a:rPr lang="zh-CN" altLang="zh-CN" dirty="0"/>
              <a:t>4：更新文件位置指针</a:t>
            </a:r>
          </a:p>
          <a:p>
            <a:pPr lvl="0" eaLnBrk="1" hangingPunct="1"/>
            <a:r>
              <a:rPr lang="zh-CN" altLang="zh-CN" dirty="0"/>
              <a:t>5：写缓存</a:t>
            </a:r>
          </a:p>
          <a:p>
            <a:pPr lvl="0" eaLnBrk="1" hangingPunct="1"/>
            <a:r>
              <a:rPr lang="zh-CN" altLang="zh-CN" dirty="0"/>
              <a:t>6：将缓存写出到磁盘；更新文件控制块信息；更新打开文件列表（关闭文件）</a:t>
            </a:r>
          </a:p>
          <a:p>
            <a:pPr lvl="0" eaLnBrk="1" hangingPunct="1"/>
            <a:r>
              <a:rPr lang="zh-CN" altLang="zh-CN" dirty="0"/>
              <a:t>请问第4、第5行代码的写操作属于顺序访问还是随机访问？（2分）</a:t>
            </a:r>
          </a:p>
          <a:p>
            <a:pPr lvl="0" eaLnBrk="1" hangingPunct="1"/>
            <a:r>
              <a:rPr lang="zh-CN" altLang="zh-CN" dirty="0"/>
              <a:t>随机访问</a:t>
            </a:r>
          </a:p>
          <a:p>
            <a:pPr lvl="0" eaLnBrk="1" hangingPunct="1"/>
            <a:r>
              <a:rPr lang="zh-CN" altLang="zh-CN" dirty="0"/>
              <a:t>请问对于这种访问方式，采用何种文件块组织方式较合适？为什么？（5分）</a:t>
            </a:r>
          </a:p>
          <a:p>
            <a:pPr lvl="0" eaLnBrk="1" hangingPunct="1"/>
            <a:r>
              <a:rPr lang="zh-CN" altLang="zh-CN" dirty="0"/>
              <a:t>采用顺序分配或者索引分配较合适。因为这样能够较快的定位文件位置指针。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（1）各种分配方案的文件系统可管理的最大文件</a:t>
            </a:r>
          </a:p>
          <a:p>
            <a:r>
              <a:rPr lang="zh-CN" altLang="en-US"/>
              <a:t>（a） 连续分配：不受限制，可大到整个磁盘文件区。</a:t>
            </a:r>
          </a:p>
          <a:p>
            <a:r>
              <a:rPr lang="zh-CN" altLang="en-US"/>
              <a:t>（b） 链接分配：同上。</a:t>
            </a:r>
          </a:p>
          <a:p>
            <a:r>
              <a:rPr lang="zh-CN" altLang="en-US"/>
              <a:t>（c） 链接索引：同上。</a:t>
            </a:r>
          </a:p>
          <a:p>
            <a:r>
              <a:rPr lang="zh-CN" altLang="en-US"/>
              <a:t>（d） 二级索引：由于盘块大小为4KB，每个地址用4B表示，一个盘块可存1K个索引表目，二级索引可管理的最大文件容量为4KB×1K×1K＝4GB，如要管理更大的文件需采用三索引，它可管理4TB大小文件。</a:t>
            </a:r>
          </a:p>
          <a:p>
            <a:r>
              <a:rPr lang="zh-CN" altLang="en-US"/>
              <a:t>（e）UNIX混合分配：可管理的最大文件为40KB＋4MB+4GB＋4TB。</a:t>
            </a:r>
          </a:p>
          <a:p>
            <a:r>
              <a:rPr lang="zh-CN" altLang="en-US"/>
              <a:t>（2） 每种分配方案对20MB大文件和20KB小文件各需要多少专用块来记录文件的物理地址?</a:t>
            </a:r>
          </a:p>
          <a:p>
            <a:r>
              <a:rPr lang="zh-CN" altLang="en-US"/>
              <a:t>（a）连续分配：对大小二个文件都只需在文件控制块FCB中设二项，一是首块物理块块号，另一是文件总块数，不需专用块来记录文件的物理地址。</a:t>
            </a:r>
          </a:p>
          <a:p>
            <a:r>
              <a:rPr lang="zh-CN" altLang="en-US"/>
              <a:t>（b）链接分配：对大小二个文件都只需在文件控制块FCB中设二项，一是首块物理块块号，另一是文件总块数；同时在每块存文件的物理块中设置存贮下一块块号的指针。</a:t>
            </a:r>
          </a:p>
          <a:p>
            <a:r>
              <a:rPr lang="zh-CN" altLang="en-US"/>
              <a:t>（c）链接索引：对20KB小文件只有5个物理块大小，所以只需一块专用物理块来作索引块，用来保存文件的各块物理块块号。对于20MB大文件有5K个物理块大小，由于链接索引的每个索引块只能保存（1K－1）个物理块块号（还有一个表目作索引块链接指针），所以它需要6块专用物理块来作链接索引块，用于保存文件各块的物理地址。</a:t>
            </a:r>
          </a:p>
          <a:p>
            <a:r>
              <a:rPr lang="zh-CN" altLang="en-US"/>
              <a:t>（d）二级索引：对大小文件都固定要用二级索引，对20KB小文件，用一块作第一级索引，用另一块作二级索引，共用二块专用物理块作索引块，对于20MB大文件，用一块作第一级索引，用5块作第二级索引，共用六块专用物理块作索引块。</a:t>
            </a:r>
          </a:p>
          <a:p>
            <a:r>
              <a:rPr lang="zh-CN" altLang="en-US"/>
              <a:t>（e）UNIX的混合分配：对20KB小文件只需在文件控制块FCB的i_addr[13]中使用前5个表目存放文件的物理块号，不需专用物理块。对20MB大文件，FCB的i_addr[13]中使用前10个表目存放大文件前10块物理块块号，用一级索引块一块保存大文件接着的1K块块号，还要用二级索引存大文件以后的块号，二级索引使用第一级索引1块，第二级索引4块。总共也需要6块专用物理块来存放文件物理地址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103427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1）T</a:t>
            </a:r>
          </a:p>
          <a:p>
            <a:pPr lvl="0" eaLnBrk="1" hangingPunct="1"/>
            <a:r>
              <a:rPr lang="zh-CN" altLang="en-US" dirty="0"/>
              <a:t>2）F. 反例：磁带</a:t>
            </a:r>
          </a:p>
          <a:p>
            <a:pPr lvl="0" eaLnBrk="1" hangingPunct="1"/>
            <a:r>
              <a:rPr lang="zh-CN" altLang="en-US" dirty="0"/>
              <a:t>3）</a:t>
            </a:r>
          </a:p>
          <a:p>
            <a:pPr lvl="0" eaLnBrk="1" hangingPunct="1"/>
            <a:r>
              <a:rPr lang="zh-CN" altLang="en-US" dirty="0"/>
              <a:t>2. 程序控制输入输出（programmed I/O）与直接内存访问（DMA）</a:t>
            </a:r>
          </a:p>
          <a:p>
            <a:pPr lvl="0" eaLnBrk="1" hangingPunct="1"/>
            <a:r>
              <a:rPr lang="zh-CN" altLang="en-US" dirty="0"/>
              <a:t>PIO：CPU直接发出对于I/O的指令</a:t>
            </a:r>
          </a:p>
          <a:p>
            <a:pPr lvl="0" eaLnBrk="1" hangingPunct="1"/>
            <a:r>
              <a:rPr lang="zh-CN" altLang="en-US" dirty="0"/>
              <a:t>DMA：CPU在交换开始、结束时介入，其他时候由DMA控制器协调I/O设备和内存间利用总线的数据交换。</a:t>
            </a:r>
          </a:p>
          <a:p>
            <a:pPr lvl="0" eaLnBrk="1" hangingPunct="1"/>
            <a:r>
              <a:rPr lang="zh-CN" altLang="en-US" dirty="0"/>
              <a:t>DMA通常能够节省大量中断和CPU介入的时间，有利于大批量数据的交换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105475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d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zh-CN" altLang="en-US" dirty="0">
                <a:latin typeface="+mn-lt"/>
                <a:ea typeface="+mn-ea"/>
                <a:sym typeface="+mn-ea"/>
              </a:rPr>
              <a:t>错. 常用于打印机，非字符设备。</a:t>
            </a:r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107523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答题要点：cycle-stealing；块设备，大量数据（连续）交换；CPU不用直接介入；</a:t>
            </a:r>
          </a:p>
          <a:p>
            <a:pPr lvl="0" eaLnBrk="1" hangingPunct="1"/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109571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层次化（分层），局部性。。。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/>
              <a:t>D</a:t>
            </a:r>
          </a:p>
          <a:p>
            <a:pPr lvl="0"/>
            <a:r>
              <a:rPr lang="en-US" altLang="zh-CN"/>
              <a:t>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32771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1" indent="0" eaLnBrk="1" hangingPunct="1"/>
            <a:r>
              <a:rPr lang="zh-CN" altLang="en-US" dirty="0"/>
              <a:t>PCB:</a:t>
            </a:r>
          </a:p>
          <a:p>
            <a:pPr lvl="1" indent="0" eaLnBrk="1" hangingPunct="1"/>
            <a:r>
              <a:rPr lang="zh-CN" altLang="en-US" dirty="0"/>
              <a:t>进程状态</a:t>
            </a:r>
          </a:p>
          <a:p>
            <a:pPr lvl="1" indent="0" eaLnBrk="1" hangingPunct="1"/>
            <a:r>
              <a:rPr lang="zh-CN" altLang="en-US" dirty="0"/>
              <a:t>程序计数器</a:t>
            </a:r>
          </a:p>
          <a:p>
            <a:pPr lvl="1" indent="0" eaLnBrk="1" hangingPunct="1"/>
            <a:r>
              <a:rPr lang="zh-CN" altLang="en-US" dirty="0"/>
              <a:t>CPU寄存器</a:t>
            </a:r>
          </a:p>
          <a:p>
            <a:pPr lvl="1" indent="0" eaLnBrk="1" hangingPunct="1"/>
            <a:r>
              <a:rPr lang="zh-CN" altLang="en-US" dirty="0"/>
              <a:t>CPU调度信息</a:t>
            </a:r>
          </a:p>
          <a:p>
            <a:pPr lvl="1" indent="0" eaLnBrk="1" hangingPunct="1"/>
            <a:r>
              <a:rPr lang="zh-CN" altLang="en-US" dirty="0"/>
              <a:t>内存管理信息</a:t>
            </a:r>
          </a:p>
          <a:p>
            <a:pPr lvl="1" indent="0" eaLnBrk="1" hangingPunct="1"/>
            <a:r>
              <a:rPr lang="zh-CN" altLang="en-US" dirty="0"/>
              <a:t>计帐信息</a:t>
            </a:r>
          </a:p>
          <a:p>
            <a:pPr lvl="1" indent="0" eaLnBrk="1" hangingPunct="1"/>
            <a:r>
              <a:rPr lang="zh-CN" altLang="en-US" dirty="0"/>
              <a:t>I/O状态信息</a:t>
            </a:r>
          </a:p>
          <a:p>
            <a:pPr lvl="0" eaLnBrk="1" hangingPunct="1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35843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zh-CN" dirty="0"/>
              <a:t>长程调度：操作系统决定到底有多少进程能够从“new”状态进入就绪状态的调度</a:t>
            </a:r>
          </a:p>
          <a:p>
            <a:pPr lvl="0" eaLnBrk="1" hangingPunct="1"/>
            <a:r>
              <a:rPr lang="zh-CN" altLang="zh-CN" dirty="0"/>
              <a:t>中程调度：操作系统决定哪些进程的地址空间能够保留在内存中，哪些进程的地址空间需要被交换到外存的调度</a:t>
            </a:r>
          </a:p>
          <a:p>
            <a:pPr lvl="0" eaLnBrk="1" hangingPunct="1"/>
            <a:r>
              <a:rPr lang="zh-CN" altLang="zh-CN" dirty="0"/>
              <a:t>长程调度被用于平衡系统资源利用率与并发进程个数；中程调度被用于控制运行与就绪进程有足够的内存、较低的缺页率能够运行。</a:t>
            </a:r>
          </a:p>
          <a:p>
            <a:pPr lvl="0" eaLnBrk="1" hangingPunct="1"/>
            <a:endParaRPr lang="zh-CN" altLang="zh-CN" dirty="0"/>
          </a:p>
          <a:p>
            <a:pPr lvl="0" eaLnBrk="1" hangingPunct="1"/>
            <a:r>
              <a:rPr lang="en-US" altLang="zh-CN" dirty="0"/>
              <a:t>2. A</a:t>
            </a:r>
          </a:p>
          <a:p>
            <a:pPr lvl="0" eaLnBrk="1" hangingPunct="1"/>
            <a:r>
              <a:rPr lang="en-US" altLang="zh-CN" dirty="0"/>
              <a:t>3. B</a:t>
            </a:r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对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39939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 T</a:t>
            </a:r>
          </a:p>
          <a:p>
            <a:pPr lvl="0" eaLnBrk="1" hangingPunct="1"/>
            <a:r>
              <a:rPr lang="zh-CN" altLang="en-US" dirty="0"/>
              <a:t>2 F, 每个线程都需要栈</a:t>
            </a:r>
          </a:p>
          <a:p>
            <a:pPr lvl="0" eaLnBrk="1" hangingPunct="1"/>
            <a:r>
              <a:rPr lang="zh-CN" altLang="en-US" dirty="0"/>
              <a:t>3 名词辨析（写出名词的含义，并说明区别</a:t>
            </a:r>
          </a:p>
          <a:p>
            <a:pPr lvl="0" eaLnBrk="1" hangingPunct="1"/>
            <a:r>
              <a:rPr lang="zh-CN" altLang="en-US" dirty="0"/>
              <a:t>进程：运行中的程序</a:t>
            </a:r>
          </a:p>
          <a:p>
            <a:pPr lvl="0" eaLnBrk="1" hangingPunct="1"/>
            <a:r>
              <a:rPr lang="zh-CN" altLang="en-US" dirty="0"/>
              <a:t>线程：程序逻辑中的指令执行序列</a:t>
            </a:r>
          </a:p>
          <a:p>
            <a:pPr lvl="0" eaLnBrk="1" hangingPunct="1"/>
            <a:r>
              <a:rPr lang="zh-CN" altLang="en-US" dirty="0"/>
              <a:t>区别：进程包含自己的地址空间，（在多线程情况下）一个进程可以有多个线程</a:t>
            </a:r>
          </a:p>
          <a:p>
            <a:pPr lvl="0" eaLnBrk="1" hangingPunct="1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     进程中可执行单元  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 进程</a:t>
            </a:r>
          </a:p>
          <a:p>
            <a:pPr lvl="0"/>
            <a:r>
              <a:rPr lang="en-US" altLang="zh-CN"/>
              <a:t>(3) </a:t>
            </a:r>
            <a:r>
              <a:rPr lang="zh-CN" altLang="en-US"/>
              <a:t>线程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）_运行_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）阻塞 </a:t>
            </a:r>
            <a:r>
              <a:rPr lang="en-US" altLang="zh-CN"/>
              <a:t>(</a:t>
            </a:r>
            <a:r>
              <a:rPr lang="zh-CN" altLang="en-US"/>
              <a:t>或 等待）</a:t>
            </a:r>
          </a:p>
          <a:p>
            <a:pPr lvl="0"/>
            <a:endParaRPr lang="zh-CN" altLang="en-US"/>
          </a:p>
          <a:p>
            <a:pPr lvl="0"/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 w="1"/>
        </p:spPr>
      </p:sp>
      <p:sp>
        <p:nvSpPr>
          <p:cNvPr id="45059" name="Rectangle 3"/>
          <p:cNvSpPr>
            <a:spLocks noGrp="1"/>
          </p:cNvSpPr>
          <p:nvPr>
            <p:ph type="body"/>
          </p:nvPr>
        </p:nvSpPr>
        <p:spPr>
          <a:xfrm>
            <a:off x="538163" y="4387850"/>
            <a:ext cx="5780087" cy="3952875"/>
          </a:xfrm>
          <a:ln w="1"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1）F</a:t>
            </a:r>
          </a:p>
          <a:p>
            <a:pPr lvl="0" eaLnBrk="1" hangingPunct="1"/>
            <a:r>
              <a:rPr lang="zh-CN" altLang="en-US" dirty="0"/>
              <a:t>2）C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rgbClr val="F8F8F8"/>
            </a:gs>
            <a:gs pos="100000">
              <a:srgbClr val="99CC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Rectangle 6"/>
          <p:cNvGraphicFramePr>
            <a:graphicFrameLocks noChangeAspect="1"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">
                  <p:embed/>
                </p:oleObj>
              </mc:Choice>
              <mc:Fallback>
                <p:oleObj r:id="rId2" imgW="0" imgH="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7" descr="Slide_iconblue_pc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9763" y="4829175"/>
            <a:ext cx="2349500" cy="1419225"/>
          </a:xfrm>
          <a:prstGeom prst="rect">
            <a:avLst/>
          </a:prstGeom>
          <a:noFill/>
          <a:ln w="38100" cap="flat" cmpd="dbl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4100" name="Picture 8" descr="BD21332_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39875" y="3603625"/>
            <a:ext cx="6035675" cy="34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 fontAlgn="base"/>
            <a:r>
              <a:rPr lang="zh-CN" altLang="zh-CN" strike="noStrike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pPr lvl="0" fontAlgn="base"/>
            <a:r>
              <a:rPr lang="zh-CN" altLang="zh-CN" strike="noStrike" noProof="0"/>
              <a:t>Click to edit Master subtitle style</a:t>
            </a:r>
          </a:p>
        </p:txBody>
      </p:sp>
      <p:sp>
        <p:nvSpPr>
          <p:cNvPr id="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578963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57896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spcBef>
                <a:spcPct val="50000"/>
              </a:spcBef>
              <a:buFont typeface="Arial" panose="020B0604020202020204" pitchFamily="34" charset="0"/>
              <a:buNone/>
              <a:defRPr sz="1400" smtClean="0">
                <a:solidFill>
                  <a:srgbClr val="578963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57896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27088" y="1282700"/>
            <a:ext cx="3598862" cy="44831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8350" y="1282700"/>
            <a:ext cx="3600450" cy="44831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/>
            </a:lvl1pPr>
            <a:lvl2pPr marL="742950" indent="-285750">
              <a:buFont typeface="Wingdings" panose="05000000000000000000" pitchFamily="2" charset="2"/>
              <a:buChar char="l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19300" cy="55372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28600"/>
            <a:ext cx="5905500" cy="55372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685800" y="228600"/>
            <a:ext cx="8077200" cy="5537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/>
            </a:lvl1pPr>
            <a:lvl2pPr marL="742950" indent="-285750">
              <a:buFont typeface="Wingdings" panose="05000000000000000000" pitchFamily="2" charset="2"/>
              <a:buChar char="l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/>
            </a:lvl1pPr>
            <a:lvl2pPr marL="742950" indent="-285750">
              <a:buFont typeface="Wingdings" panose="05000000000000000000" pitchFamily="2" charset="2"/>
              <a:buChar char="l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 indent="-28575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8F8F8"/>
            </a:gs>
            <a:gs pos="100000">
              <a:srgbClr val="CCEC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body"/>
          </p:nvPr>
        </p:nvSpPr>
        <p:spPr>
          <a:xfrm>
            <a:off x="827088" y="1282700"/>
            <a:ext cx="7351712" cy="4483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zh-CN" dirty="0"/>
              <a:t>Click to edit Master text styles</a:t>
            </a:r>
          </a:p>
          <a:p>
            <a:pPr lvl="1" indent="-285750"/>
            <a:r>
              <a:rPr lang="zh-CN" altLang="zh-CN" dirty="0"/>
              <a:t>Second level</a:t>
            </a:r>
          </a:p>
          <a:p>
            <a:pPr lvl="2" indent="-228600"/>
            <a:r>
              <a:rPr lang="zh-CN" altLang="zh-CN" dirty="0"/>
              <a:t>Third level</a:t>
            </a:r>
          </a:p>
          <a:p>
            <a:pPr lvl="3" indent="-228600"/>
            <a:r>
              <a:rPr lang="zh-CN" altLang="zh-CN" dirty="0"/>
              <a:t>Fourth level</a:t>
            </a:r>
          </a:p>
          <a:p>
            <a:pPr lvl="4" indent="-228600"/>
            <a:r>
              <a:rPr lang="zh-CN" altLang="zh-CN" dirty="0"/>
              <a:t>Fifth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244975" y="6613525"/>
            <a:ext cx="488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1.</a:t>
            </a:r>
            <a:fld id="{BCDF974D-C8AC-4DDB-AC46-4DE04710DB7F}" type="slidenum">
              <a:rPr kumimoji="0" lang="en-US" altLang="zh-CN" sz="1000" b="1" i="0" u="none" strike="noStrike" kern="1200" cap="none" spc="0" normalizeH="0" baseline="0" noProof="0" smtClean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‹#›</a:t>
            </a:fld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rgbClr val="993300"/>
              </a:solidFill>
              <a:effectLst/>
              <a:uLnTx/>
              <a:uFillTx/>
              <a:latin typeface="Helvetica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fontAlgn="base"/>
            <a:r>
              <a:rPr lang="zh-CN" altLang="zh-CN" strike="noStrike" noProof="1"/>
              <a:t>Click to edit Master title style</a:t>
            </a:r>
          </a:p>
        </p:txBody>
      </p:sp>
      <p:sp>
        <p:nvSpPr>
          <p:cNvPr id="2053" name="未知"/>
          <p:cNvSpPr/>
          <p:nvPr/>
        </p:nvSpPr>
        <p:spPr>
          <a:xfrm rot="8361210" flipV="1">
            <a:off x="1609725" y="4962525"/>
            <a:ext cx="9525" cy="1588"/>
          </a:xfrm>
          <a:custGeom>
            <a:avLst/>
            <a:gdLst/>
            <a:ahLst/>
            <a:cxnLst>
              <a:cxn ang="0">
                <a:pos x="4536281" y="630436"/>
              </a:cxn>
              <a:cxn ang="0">
                <a:pos x="0" y="0"/>
              </a:cxn>
              <a:cxn ang="0">
                <a:pos x="3629025" y="0"/>
              </a:cxn>
              <a:cxn ang="0">
                <a:pos x="4536281" y="630436"/>
              </a:cxn>
            </a:cxnLst>
            <a:rect l="0" t="0" r="0" b="0"/>
            <a:pathLst>
              <a:path w="20" h="4">
                <a:moveTo>
                  <a:pt x="20" y="4"/>
                </a:moveTo>
                <a:lnTo>
                  <a:pt x="0" y="0"/>
                </a:lnTo>
                <a:lnTo>
                  <a:pt x="16" y="0"/>
                </a:lnTo>
                <a:lnTo>
                  <a:pt x="20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4" name="未知"/>
          <p:cNvSpPr/>
          <p:nvPr/>
        </p:nvSpPr>
        <p:spPr>
          <a:xfrm rot="10665470" flipV="1">
            <a:off x="1189038" y="4205288"/>
            <a:ext cx="4762" cy="1587"/>
          </a:xfrm>
          <a:custGeom>
            <a:avLst/>
            <a:gdLst/>
            <a:ahLst/>
            <a:cxnLst>
              <a:cxn ang="0">
                <a:pos x="1889720" y="629642"/>
              </a:cxn>
              <a:cxn ang="0">
                <a:pos x="0" y="0"/>
              </a:cxn>
              <a:cxn ang="0">
                <a:pos x="1889720" y="0"/>
              </a:cxn>
              <a:cxn ang="0">
                <a:pos x="1889720" y="629642"/>
              </a:cxn>
            </a:cxnLst>
            <a:rect l="0" t="0" r="0" b="0"/>
            <a:pathLst>
              <a:path w="12" h="4">
                <a:moveTo>
                  <a:pt x="12" y="4"/>
                </a:moveTo>
                <a:lnTo>
                  <a:pt x="0" y="0"/>
                </a:lnTo>
                <a:lnTo>
                  <a:pt x="12" y="0"/>
                </a:lnTo>
                <a:lnTo>
                  <a:pt x="12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5" name="未知"/>
          <p:cNvSpPr/>
          <p:nvPr/>
        </p:nvSpPr>
        <p:spPr>
          <a:xfrm>
            <a:off x="5164138" y="4206875"/>
            <a:ext cx="7937" cy="9525"/>
          </a:xfrm>
          <a:custGeom>
            <a:avLst/>
            <a:gdLst/>
            <a:ahLst/>
            <a:cxnLst>
              <a:cxn ang="0">
                <a:pos x="3062359" y="7560469"/>
              </a:cxn>
              <a:cxn ang="0">
                <a:pos x="0" y="6300788"/>
              </a:cxn>
              <a:cxn ang="0">
                <a:pos x="5249664" y="0"/>
              </a:cxn>
              <a:cxn ang="0">
                <a:pos x="3062359" y="7560469"/>
              </a:cxn>
            </a:cxnLst>
            <a:rect l="0" t="0" r="0" b="0"/>
            <a:pathLst>
              <a:path w="12" h="12">
                <a:moveTo>
                  <a:pt x="7" y="12"/>
                </a:moveTo>
                <a:lnTo>
                  <a:pt x="0" y="10"/>
                </a:lnTo>
                <a:lnTo>
                  <a:pt x="12" y="0"/>
                </a:lnTo>
                <a:lnTo>
                  <a:pt x="7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6489700" y="6588125"/>
            <a:ext cx="2713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Silberschatz, Galvin and Gagne ©2005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0" y="6613525"/>
            <a:ext cx="41671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Operating System Concepts – 7</a:t>
            </a:r>
            <a:r>
              <a:rPr kumimoji="0" lang="en-US" altLang="zh-CN" sz="1000" b="1" i="0" u="none" strike="noStrike" kern="1200" cap="none" spc="0" normalizeH="0" baseline="3000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th</a:t>
            </a: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Helvetica" pitchFamily="34" charset="0"/>
                <a:ea typeface="宋体" panose="02010600030101010101" pitchFamily="2" charset="-122"/>
                <a:cs typeface="+mn-cs"/>
                <a:sym typeface="+mn-ea"/>
              </a:rPr>
              <a:t> Edition, Jan 12, 2005</a:t>
            </a:r>
          </a:p>
        </p:txBody>
      </p:sp>
      <p:sp>
        <p:nvSpPr>
          <p:cNvPr id="2058" name="未知"/>
          <p:cNvSpPr/>
          <p:nvPr/>
        </p:nvSpPr>
        <p:spPr>
          <a:xfrm>
            <a:off x="-1652587" y="1109663"/>
            <a:ext cx="4762" cy="1587"/>
          </a:xfrm>
          <a:custGeom>
            <a:avLst/>
            <a:gdLst/>
            <a:ahLst/>
            <a:cxnLst>
              <a:cxn ang="0">
                <a:pos x="1745090" y="0"/>
              </a:cxn>
              <a:cxn ang="0">
                <a:pos x="0" y="0"/>
              </a:cxn>
              <a:cxn ang="0">
                <a:pos x="939777" y="0"/>
              </a:cxn>
              <a:cxn ang="0">
                <a:pos x="1745090" y="0"/>
              </a:cxn>
            </a:cxnLst>
            <a:rect l="0" t="0" r="0" b="0"/>
            <a:pathLst>
              <a:path w="13" h="1587">
                <a:moveTo>
                  <a:pt x="13" y="0"/>
                </a:moveTo>
                <a:lnTo>
                  <a:pt x="0" y="0"/>
                </a:lnTo>
                <a:lnTo>
                  <a:pt x="7" y="0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9" name="未知"/>
          <p:cNvSpPr/>
          <p:nvPr/>
        </p:nvSpPr>
        <p:spPr>
          <a:xfrm>
            <a:off x="-892175" y="1169988"/>
            <a:ext cx="3175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8063" y="0"/>
              </a:cxn>
              <a:cxn ang="0">
                <a:pos x="604838" y="0"/>
              </a:cxn>
              <a:cxn ang="0">
                <a:pos x="0" y="0"/>
              </a:cxn>
            </a:cxnLst>
            <a:rect l="0" t="0" r="0" b="0"/>
            <a:pathLst>
              <a:path w="10" h="1587">
                <a:moveTo>
                  <a:pt x="0" y="0"/>
                </a:moveTo>
                <a:lnTo>
                  <a:pt x="10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-1473200" y="423863"/>
            <a:ext cx="1588" cy="1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1" name="未知"/>
          <p:cNvSpPr/>
          <p:nvPr/>
        </p:nvSpPr>
        <p:spPr>
          <a:xfrm>
            <a:off x="-1460500" y="889000"/>
            <a:ext cx="6350" cy="1588"/>
          </a:xfrm>
          <a:custGeom>
            <a:avLst/>
            <a:gdLst/>
            <a:ahLst/>
            <a:cxnLst>
              <a:cxn ang="0">
                <a:pos x="0" y="360249"/>
              </a:cxn>
              <a:cxn ang="0">
                <a:pos x="1493308" y="0"/>
              </a:cxn>
              <a:cxn ang="0">
                <a:pos x="2240139" y="0"/>
              </a:cxn>
              <a:cxn ang="0">
                <a:pos x="0" y="360249"/>
              </a:cxn>
            </a:cxnLst>
            <a:rect l="0" t="0" r="0" b="0"/>
            <a:pathLst>
              <a:path w="18" h="7">
                <a:moveTo>
                  <a:pt x="0" y="7"/>
                </a:moveTo>
                <a:lnTo>
                  <a:pt x="12" y="0"/>
                </a:lnTo>
                <a:lnTo>
                  <a:pt x="18" y="0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2" name="未知"/>
          <p:cNvSpPr/>
          <p:nvPr/>
        </p:nvSpPr>
        <p:spPr>
          <a:xfrm>
            <a:off x="-1633537" y="1144588"/>
            <a:ext cx="1587" cy="6350"/>
          </a:xfrm>
          <a:custGeom>
            <a:avLst/>
            <a:gdLst/>
            <a:ahLst/>
            <a:cxnLst>
              <a:cxn ang="0">
                <a:pos x="0" y="2520156"/>
              </a:cxn>
              <a:cxn ang="0">
                <a:pos x="420291" y="0"/>
              </a:cxn>
              <a:cxn ang="0">
                <a:pos x="210145" y="2047478"/>
              </a:cxn>
              <a:cxn ang="0">
                <a:pos x="0" y="2520156"/>
              </a:cxn>
            </a:cxnLst>
            <a:rect l="0" t="0" r="0" b="0"/>
            <a:pathLst>
              <a:path w="6" h="16">
                <a:moveTo>
                  <a:pt x="0" y="16"/>
                </a:moveTo>
                <a:lnTo>
                  <a:pt x="6" y="0"/>
                </a:lnTo>
                <a:lnTo>
                  <a:pt x="3" y="13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3" name="未知"/>
          <p:cNvSpPr/>
          <p:nvPr/>
        </p:nvSpPr>
        <p:spPr>
          <a:xfrm>
            <a:off x="-1241425" y="1146175"/>
            <a:ext cx="4763" cy="7938"/>
          </a:xfrm>
          <a:custGeom>
            <a:avLst/>
            <a:gdLst/>
            <a:ahLst/>
            <a:cxnLst>
              <a:cxn ang="0">
                <a:pos x="1499164" y="3150592"/>
              </a:cxn>
              <a:cxn ang="0">
                <a:pos x="0" y="0"/>
              </a:cxn>
              <a:cxn ang="0">
                <a:pos x="2061513" y="2520315"/>
              </a:cxn>
              <a:cxn ang="0">
                <a:pos x="1499164" y="3150592"/>
              </a:cxn>
            </a:cxnLst>
            <a:rect l="0" t="0" r="0" b="0"/>
            <a:pathLst>
              <a:path w="11" h="20">
                <a:moveTo>
                  <a:pt x="8" y="20"/>
                </a:moveTo>
                <a:lnTo>
                  <a:pt x="0" y="0"/>
                </a:lnTo>
                <a:lnTo>
                  <a:pt x="11" y="16"/>
                </a:lnTo>
                <a:lnTo>
                  <a:pt x="8" y="20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4" name="未知"/>
          <p:cNvSpPr/>
          <p:nvPr/>
        </p:nvSpPr>
        <p:spPr>
          <a:xfrm>
            <a:off x="-1095375" y="1228725"/>
            <a:ext cx="1588" cy="6350"/>
          </a:xfrm>
          <a:custGeom>
            <a:avLst/>
            <a:gdLst/>
            <a:ahLst/>
            <a:cxnLst>
              <a:cxn ang="0">
                <a:pos x="0" y="2880179"/>
              </a:cxn>
              <a:cxn ang="0">
                <a:pos x="359796" y="0"/>
              </a:cxn>
              <a:cxn ang="0">
                <a:pos x="359796" y="1440089"/>
              </a:cxn>
              <a:cxn ang="0">
                <a:pos x="0" y="2880179"/>
              </a:cxn>
            </a:cxnLst>
            <a:rect l="0" t="0" r="0" b="0"/>
            <a:pathLst>
              <a:path w="7" h="14">
                <a:moveTo>
                  <a:pt x="0" y="14"/>
                </a:moveTo>
                <a:lnTo>
                  <a:pt x="7" y="0"/>
                </a:lnTo>
                <a:lnTo>
                  <a:pt x="7" y="7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5" name="未知"/>
          <p:cNvSpPr/>
          <p:nvPr/>
        </p:nvSpPr>
        <p:spPr>
          <a:xfrm>
            <a:off x="-1296987" y="1270000"/>
            <a:ext cx="12700" cy="1588"/>
          </a:xfrm>
          <a:custGeom>
            <a:avLst/>
            <a:gdLst/>
            <a:ahLst/>
            <a:cxnLst>
              <a:cxn ang="0">
                <a:pos x="0" y="840581"/>
              </a:cxn>
              <a:cxn ang="0">
                <a:pos x="2688167" y="0"/>
              </a:cxn>
              <a:cxn ang="0">
                <a:pos x="5376333" y="0"/>
              </a:cxn>
              <a:cxn ang="0">
                <a:pos x="0" y="840581"/>
              </a:cxn>
            </a:cxnLst>
            <a:rect l="0" t="0" r="0" b="0"/>
            <a:pathLst>
              <a:path w="30" h="3">
                <a:moveTo>
                  <a:pt x="0" y="3"/>
                </a:moveTo>
                <a:lnTo>
                  <a:pt x="15" y="0"/>
                </a:lnTo>
                <a:lnTo>
                  <a:pt x="30" y="0"/>
                </a:ln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6" name="未知"/>
          <p:cNvSpPr/>
          <p:nvPr/>
        </p:nvSpPr>
        <p:spPr>
          <a:xfrm>
            <a:off x="1176338" y="885825"/>
            <a:ext cx="4762" cy="9525"/>
          </a:xfrm>
          <a:custGeom>
            <a:avLst/>
            <a:gdLst/>
            <a:ahLst/>
            <a:cxnLst>
              <a:cxn ang="0">
                <a:pos x="0" y="3780234"/>
              </a:cxn>
              <a:cxn ang="0">
                <a:pos x="2519627" y="0"/>
              </a:cxn>
              <a:cxn ang="0">
                <a:pos x="1679928" y="2677716"/>
              </a:cxn>
              <a:cxn ang="0">
                <a:pos x="0" y="3780234"/>
              </a:cxn>
            </a:cxnLst>
            <a:rect l="0" t="0" r="0" b="0"/>
            <a:pathLst>
              <a:path w="9" h="24">
                <a:moveTo>
                  <a:pt x="0" y="24"/>
                </a:moveTo>
                <a:lnTo>
                  <a:pt x="9" y="0"/>
                </a:lnTo>
                <a:lnTo>
                  <a:pt x="6" y="17"/>
                </a:lnTo>
                <a:lnTo>
                  <a:pt x="0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67" name="Picture 19" descr="Slide_iconblue_p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8475" y="6010275"/>
            <a:ext cx="1011238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8" name="Picture 20" descr="Slide_iconvertical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600075" cy="11017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Monotype Sorts" charset="2"/>
        <a:buChar char="4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–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Font typeface="Monotype Sorts" charset="2"/>
        <a:buChar char="»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 indent="-28575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 indent="-28575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87630C-2F07-4E8D-A5E9-38166926058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操作系统复习提要</a:t>
            </a:r>
          </a:p>
        </p:txBody>
      </p:sp>
      <p:sp>
        <p:nvSpPr>
          <p:cNvPr id="6146" name="Rectangle 3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 wrap="square" lIns="91440" tIns="45720" rIns="91440" bIns="45720" anchor="t" anchorCtr="0"/>
          <a:lstStyle/>
          <a:p>
            <a:pPr eaLnBrk="1" hangingPunct="1">
              <a:buClrTx/>
              <a:buSzTx/>
              <a:buFontTx/>
            </a:pPr>
            <a:r>
              <a:rPr lang="en-US" altLang="zh-CN" sz="3200" kern="1200" dirty="0">
                <a:latin typeface="+mn-lt"/>
                <a:ea typeface="+mn-ea"/>
                <a:cs typeface="+mn-cs"/>
              </a:rPr>
              <a:t>2022-</a:t>
            </a:r>
            <a:r>
              <a:rPr lang="zh-CN" altLang="en-US" sz="3200" kern="1200" dirty="0">
                <a:latin typeface="+mn-lt"/>
                <a:ea typeface="+mn-ea"/>
                <a:cs typeface="+mn-cs"/>
              </a:rPr>
              <a:t>20</a:t>
            </a:r>
            <a:r>
              <a:rPr lang="en-US" altLang="zh-CN" sz="3200" kern="1200" dirty="0">
                <a:latin typeface="+mn-lt"/>
                <a:ea typeface="+mn-ea"/>
                <a:cs typeface="+mn-cs"/>
              </a:rPr>
              <a:t>23</a:t>
            </a:r>
            <a:r>
              <a:rPr lang="zh-CN" altLang="en-US" sz="3200" kern="1200" dirty="0">
                <a:latin typeface="+mn-lt"/>
                <a:ea typeface="+mn-ea"/>
                <a:cs typeface="+mn-cs"/>
              </a:rPr>
              <a:t>年度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题型（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往年的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）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457200" y="1600200"/>
            <a:ext cx="3298825" cy="3348038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判断（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单选（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综合（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3898900" y="1600200"/>
            <a:ext cx="5016500" cy="33480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判断（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0分，每题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不定项选择题（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简答 （20分，每题5分）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综合（3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150" y="5610225"/>
            <a:ext cx="4779963" cy="10318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注意：判断题需否</a:t>
            </a:r>
            <a:r>
              <a:rPr lang="zh-CN" altLang="en-US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说明错在那里</a:t>
            </a:r>
            <a:r>
              <a:rPr lang="zh-CN" altLang="en-US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看题目要求！</a:t>
            </a:r>
          </a:p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选择题是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单项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还是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不定项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看题目要求！</a:t>
            </a:r>
          </a:p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问答题，计算题要列出过程！</a:t>
            </a:r>
            <a:endParaRPr lang="zh-CN" alt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考试范围</a:t>
            </a:r>
          </a:p>
        </p:txBody>
      </p:sp>
      <p:sp>
        <p:nvSpPr>
          <p:cNvPr id="1638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前1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章（</a:t>
            </a:r>
            <a:r>
              <a:rPr lang="zh-CN" altLang="en-US" b="1" kern="1200" dirty="0">
                <a:latin typeface="+mn-lt"/>
                <a:ea typeface="+mn-ea"/>
                <a:cs typeface="+mn-cs"/>
              </a:rPr>
              <a:t>第</a:t>
            </a:r>
            <a:r>
              <a:rPr lang="en-US" altLang="zh-CN" b="1" kern="1200" dirty="0">
                <a:latin typeface="+mn-lt"/>
                <a:ea typeface="+mn-ea"/>
                <a:cs typeface="+mn-cs"/>
              </a:rPr>
              <a:t>9</a:t>
            </a:r>
            <a:r>
              <a:rPr lang="zh-CN" altLang="en-US" b="1" kern="1200" dirty="0">
                <a:latin typeface="+mn-lt"/>
                <a:ea typeface="+mn-ea"/>
                <a:cs typeface="+mn-cs"/>
              </a:rPr>
              <a:t>版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）</a:t>
            </a:r>
          </a:p>
          <a:p>
            <a:pPr eaLnBrk="1" hangingPunct="1"/>
            <a:r>
              <a:rPr lang="en-US" altLang="zh-CN" kern="1200" dirty="0">
                <a:latin typeface="+mn-lt"/>
                <a:ea typeface="+mn-ea"/>
                <a:cs typeface="+mn-cs"/>
              </a:rPr>
              <a:t>*</a:t>
            </a: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圆角矩形 2"/>
          <p:cNvSpPr/>
          <p:nvPr/>
        </p:nvSpPr>
        <p:spPr>
          <a:xfrm>
            <a:off x="611188" y="1268413"/>
            <a:ext cx="6408737" cy="7921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lstStyle/>
          <a:p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圆角矩形 3"/>
          <p:cNvSpPr/>
          <p:nvPr/>
        </p:nvSpPr>
        <p:spPr>
          <a:xfrm>
            <a:off x="611188" y="2128838"/>
            <a:ext cx="6408737" cy="1727200"/>
          </a:xfrm>
          <a:prstGeom prst="roundRect">
            <a:avLst>
              <a:gd name="adj" fmla="val 7569"/>
            </a:avLst>
          </a:prstGeom>
          <a:solidFill>
            <a:srgbClr val="F2ECA5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lstStyle/>
          <a:p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圆角矩形 4"/>
          <p:cNvSpPr/>
          <p:nvPr/>
        </p:nvSpPr>
        <p:spPr>
          <a:xfrm>
            <a:off x="611188" y="3924300"/>
            <a:ext cx="6408737" cy="704850"/>
          </a:xfrm>
          <a:prstGeom prst="roundRect">
            <a:avLst>
              <a:gd name="adj" fmla="val 16667"/>
            </a:avLst>
          </a:prstGeom>
          <a:solidFill>
            <a:srgbClr val="D7E5F4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lstStyle/>
          <a:p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圆角矩形 5"/>
          <p:cNvSpPr/>
          <p:nvPr/>
        </p:nvSpPr>
        <p:spPr>
          <a:xfrm>
            <a:off x="611188" y="4702175"/>
            <a:ext cx="6408737" cy="1404938"/>
          </a:xfrm>
          <a:prstGeom prst="roundRect">
            <a:avLst>
              <a:gd name="adj" fmla="val 7319"/>
            </a:avLst>
          </a:prstGeom>
          <a:solidFill>
            <a:srgbClr val="E6BEE6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lstStyle/>
          <a:p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内容占位符 1"/>
          <p:cNvSpPr>
            <a:spLocks noGrp="1"/>
          </p:cNvSpPr>
          <p:nvPr>
            <p:ph idx="4294967295"/>
          </p:nvPr>
        </p:nvSpPr>
        <p:spPr>
          <a:xfrm>
            <a:off x="774700" y="1268413"/>
            <a:ext cx="7351713" cy="4483100"/>
          </a:xfrm>
        </p:spPr>
        <p:txBody>
          <a:bodyPr anchor="t" anchorCtr="0"/>
          <a:lstStyle/>
          <a:p>
            <a:r>
              <a:rPr lang="zh-CN" altLang="en-US" sz="1800"/>
              <a:t>Chapter 1, Introduction</a:t>
            </a:r>
          </a:p>
          <a:p>
            <a:r>
              <a:rPr lang="zh-CN" altLang="en-US" sz="1800"/>
              <a:t>Chapter 2, Operating-System Structures</a:t>
            </a:r>
          </a:p>
          <a:p>
            <a:r>
              <a:rPr lang="zh-CN" altLang="en-US" sz="1800"/>
              <a:t>Chapter 3, Processes</a:t>
            </a:r>
          </a:p>
          <a:p>
            <a:r>
              <a:rPr lang="zh-CN" altLang="en-US" sz="1800"/>
              <a:t>Chapter 4, Threads</a:t>
            </a:r>
          </a:p>
          <a:p>
            <a:r>
              <a:rPr lang="zh-CN" altLang="en-US" sz="1800"/>
              <a:t>Chapter 5, Process Synchronization </a:t>
            </a:r>
          </a:p>
          <a:p>
            <a:r>
              <a:rPr lang="zh-CN" altLang="en-US" sz="1800"/>
              <a:t>Chapter 6, CPU Scheduling </a:t>
            </a:r>
          </a:p>
          <a:p>
            <a:r>
              <a:rPr lang="zh-CN" altLang="en-US" sz="1800"/>
              <a:t>Chapter 7, Deadlocks</a:t>
            </a:r>
          </a:p>
          <a:p>
            <a:r>
              <a:rPr lang="zh-CN" altLang="en-US" sz="1800"/>
              <a:t>Chapter 8, Main Memory</a:t>
            </a:r>
          </a:p>
          <a:p>
            <a:r>
              <a:rPr lang="zh-CN" altLang="en-US" sz="1800"/>
              <a:t>Chapter 9, Virtual Memory</a:t>
            </a:r>
          </a:p>
          <a:p>
            <a:r>
              <a:rPr lang="zh-CN" altLang="en-US" sz="1800"/>
              <a:t>Chapter 10, Mass-Storage Structure</a:t>
            </a:r>
          </a:p>
          <a:p>
            <a:r>
              <a:rPr lang="zh-CN" altLang="en-US" sz="1800"/>
              <a:t>Chapter 11, File-System Interface</a:t>
            </a:r>
          </a:p>
          <a:p>
            <a:r>
              <a:rPr lang="zh-CN" altLang="en-US" sz="1800"/>
              <a:t>Chapter 12, File-System Implementation</a:t>
            </a:r>
          </a:p>
          <a:p>
            <a:r>
              <a:rPr lang="zh-CN" altLang="en-US" sz="1800"/>
              <a:t>Chapter 13, I/O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 绪论</a:t>
            </a:r>
          </a:p>
        </p:txBody>
      </p:sp>
      <p:sp>
        <p:nvSpPr>
          <p:cNvPr id="1843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Computer System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lvl="1"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8435" name="Rectangle 4"/>
          <p:cNvSpPr/>
          <p:nvPr/>
        </p:nvSpPr>
        <p:spPr>
          <a:xfrm>
            <a:off x="2076450" y="3451225"/>
            <a:ext cx="5173663" cy="741363"/>
          </a:xfrm>
          <a:prstGeom prst="rect">
            <a:avLst/>
          </a:prstGeom>
          <a:solidFill>
            <a:srgbClr val="008080">
              <a:alpha val="59999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0" hangingPunct="0"/>
            <a:r>
              <a:rPr lang="en-US" altLang="zh-CN" sz="2800" b="1" dirty="0">
                <a:latin typeface="Helvetica" pitchFamily="34" charset="0"/>
                <a:ea typeface="宋体" panose="02010600030101010101" pitchFamily="2" charset="-122"/>
              </a:rPr>
              <a:t>Application programs</a:t>
            </a:r>
          </a:p>
        </p:txBody>
      </p:sp>
      <p:sp>
        <p:nvSpPr>
          <p:cNvPr id="18436" name="Rectangle 5"/>
          <p:cNvSpPr/>
          <p:nvPr/>
        </p:nvSpPr>
        <p:spPr>
          <a:xfrm>
            <a:off x="2060575" y="4322763"/>
            <a:ext cx="5176838" cy="741362"/>
          </a:xfrm>
          <a:prstGeom prst="rect">
            <a:avLst/>
          </a:prstGeom>
          <a:solidFill>
            <a:srgbClr val="FF3300">
              <a:alpha val="70195"/>
            </a:srgbClr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wrap="none" anchor="ctr" anchorCtr="0"/>
          <a:lstStyle/>
          <a:p>
            <a:pPr lvl="1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rPr>
              <a:t>Operating system</a:t>
            </a:r>
          </a:p>
        </p:txBody>
      </p:sp>
      <p:sp>
        <p:nvSpPr>
          <p:cNvPr id="18437" name="Rectangle 6"/>
          <p:cNvSpPr/>
          <p:nvPr/>
        </p:nvSpPr>
        <p:spPr>
          <a:xfrm>
            <a:off x="2032000" y="5280025"/>
            <a:ext cx="5173663" cy="741363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0" hangingPunct="0"/>
            <a:r>
              <a:rPr lang="en-US" altLang="zh-CN" sz="2800" b="1" dirty="0">
                <a:latin typeface="Helvetica" pitchFamily="34" charset="0"/>
                <a:ea typeface="宋体" panose="02010600030101010101" pitchFamily="2" charset="-122"/>
              </a:rPr>
              <a:t>Hardware</a:t>
            </a:r>
          </a:p>
        </p:txBody>
      </p:sp>
      <p:sp>
        <p:nvSpPr>
          <p:cNvPr id="18438" name="Rectangle 7"/>
          <p:cNvSpPr/>
          <p:nvPr/>
        </p:nvSpPr>
        <p:spPr>
          <a:xfrm>
            <a:off x="3848100" y="2855913"/>
            <a:ext cx="1482725" cy="517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800" b="1" dirty="0">
                <a:latin typeface="Helvetica" pitchFamily="34" charset="0"/>
                <a:ea typeface="宋体" panose="02010600030101010101" pitchFamily="2" charset="-122"/>
              </a:rPr>
              <a:t>Users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 绪论</a:t>
            </a:r>
          </a:p>
        </p:txBody>
      </p:sp>
      <p:sp>
        <p:nvSpPr>
          <p:cNvPr id="1945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存储结构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程序方式/中断/DMA</a:t>
            </a:r>
          </a:p>
          <a:p>
            <a:pPr eaLnBrk="1" hangingPunct="1"/>
            <a:r>
              <a:rPr lang="zh-CN" altLang="en-US" b="1" kern="1200" dirty="0">
                <a:latin typeface="+mn-lt"/>
                <a:ea typeface="+mn-ea"/>
                <a:cs typeface="+mn-cs"/>
              </a:rPr>
              <a:t>Multiprogramming/ Timesharing (multitasking)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 绪论·例题</a:t>
            </a:r>
          </a:p>
        </p:txBody>
      </p:sp>
      <p:sp>
        <p:nvSpPr>
          <p:cNvPr id="20482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名词辨析：分时（time-sharing）与多道程序（multi-programming）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核心态和用户态</a:t>
            </a:r>
            <a:endParaRPr lang="en-US" altLang="zh-CN" kern="1200" dirty="0">
              <a:latin typeface="+mn-lt"/>
              <a:ea typeface="+mn-ea"/>
              <a:cs typeface="+mn-cs"/>
            </a:endParaRPr>
          </a:p>
          <a:p>
            <a:pPr eaLnBrk="1" hangingPunct="1"/>
            <a:endParaRPr lang="en-US" altLang="zh-CN" kern="1200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判断：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分时（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time-sharing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）是为了在操作系统中支持同时运行多个程序，从而提高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CPU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的利用率而提出的。</a:t>
            </a: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 操作系统结构</a:t>
            </a:r>
          </a:p>
        </p:txBody>
      </p:sp>
      <p:sp>
        <p:nvSpPr>
          <p:cNvPr id="2253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从三个角度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100" b="1" kern="1200" dirty="0">
                <a:latin typeface="+mn-lt"/>
                <a:ea typeface="+mn-ea"/>
                <a:cs typeface="+mn-cs"/>
              </a:rPr>
              <a:t>用户角度</a:t>
            </a:r>
            <a:r>
              <a:rPr lang="zh-CN" altLang="en-US" sz="2100" kern="1200" dirty="0">
                <a:latin typeface="+mn-lt"/>
                <a:ea typeface="+mn-ea"/>
                <a:cs typeface="+mn-cs"/>
              </a:rPr>
              <a:t>、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100" b="1" kern="1200" dirty="0">
                <a:latin typeface="+mn-lt"/>
                <a:ea typeface="+mn-ea"/>
                <a:cs typeface="+mn-cs"/>
              </a:rPr>
              <a:t>程序员角度</a:t>
            </a:r>
            <a:endParaRPr lang="zh-CN" altLang="en-US" sz="2100" kern="1200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100" b="1" kern="1200" dirty="0">
                <a:latin typeface="+mn-lt"/>
                <a:ea typeface="+mn-ea"/>
                <a:cs typeface="+mn-cs"/>
              </a:rPr>
              <a:t>操作系统设计人员角度</a:t>
            </a:r>
          </a:p>
          <a:p>
            <a:pPr eaLnBrk="1" hangingPunct="1">
              <a:lnSpc>
                <a:spcPct val="80000"/>
              </a:lnSpc>
            </a:pPr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 操作系统结构</a:t>
            </a:r>
          </a:p>
        </p:txBody>
      </p:sp>
      <p:sp>
        <p:nvSpPr>
          <p:cNvPr id="2355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zh-CN" sz="2800" kern="1200" dirty="0">
                <a:latin typeface="+mn-lt"/>
                <a:ea typeface="+mn-ea"/>
                <a:cs typeface="+mn-cs"/>
              </a:rPr>
              <a:t>Operating System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500" kern="1200" dirty="0">
                <a:latin typeface="+mn-lt"/>
                <a:ea typeface="+mn-ea"/>
                <a:cs typeface="+mn-cs"/>
              </a:rPr>
              <a:t>User Operating System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500" kern="1200" dirty="0">
                <a:latin typeface="+mn-lt"/>
                <a:ea typeface="+mn-ea"/>
                <a:cs typeface="+mn-cs"/>
              </a:rPr>
              <a:t>System Calls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500" kern="1200" dirty="0">
                <a:latin typeface="+mn-lt"/>
                <a:ea typeface="+mn-ea"/>
                <a:cs typeface="+mn-cs"/>
              </a:rPr>
              <a:t>System Programs</a:t>
            </a:r>
          </a:p>
          <a:p>
            <a:pPr eaLnBrk="1" hangingPunct="1">
              <a:lnSpc>
                <a:spcPct val="90000"/>
              </a:lnSpc>
            </a:pPr>
            <a:r>
              <a:rPr lang="zh-CN" altLang="zh-CN" sz="2800" kern="1200" dirty="0">
                <a:latin typeface="+mn-lt"/>
                <a:ea typeface="+mn-ea"/>
                <a:cs typeface="+mn-cs"/>
              </a:rPr>
              <a:t>Operating System Design and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500" kern="1200" dirty="0">
                <a:latin typeface="+mn-lt"/>
                <a:ea typeface="+mn-ea"/>
                <a:cs typeface="+mn-cs"/>
              </a:rPr>
              <a:t>Operating System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500" kern="1200" dirty="0">
                <a:latin typeface="+mn-lt"/>
                <a:ea typeface="+mn-ea"/>
                <a:cs typeface="+mn-cs"/>
              </a:rPr>
              <a:t>Virtual Machines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 kern="1200" dirty="0">
                <a:latin typeface="+mn-lt"/>
                <a:ea typeface="+mn-ea"/>
                <a:cs typeface="+mn-cs"/>
              </a:rPr>
              <a:t>Operating System Generation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 kern="1200" dirty="0">
                <a:latin typeface="+mn-lt"/>
                <a:ea typeface="+mn-ea"/>
                <a:cs typeface="+mn-cs"/>
              </a:rPr>
              <a:t>System Boot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 kern="1200" dirty="0">
                <a:latin typeface="+mn-lt"/>
                <a:ea typeface="+mn-ea"/>
                <a:cs typeface="+mn-cs"/>
              </a:rPr>
              <a:t>microkernel</a:t>
            </a:r>
          </a:p>
          <a:p>
            <a:pPr eaLnBrk="1" hangingPunct="1">
              <a:lnSpc>
                <a:spcPct val="90000"/>
              </a:lnSpc>
            </a:pPr>
            <a:endParaRPr lang="zh-CN" altLang="zh-CN" sz="28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</a:pPr>
            <a:endParaRPr lang="zh-CN" altLang="zh-CN" sz="28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4578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en-US" kern="1200" dirty="0">
                <a:latin typeface="+mn-lt"/>
                <a:ea typeface="+mn-ea"/>
                <a:cs typeface="+mn-cs"/>
              </a:rPr>
              <a:t>进入操作系统的三种场景</a:t>
            </a:r>
            <a:endParaRPr lang="en-US" altLang="zh-CN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kern="1200" dirty="0">
                <a:latin typeface="+mn-lt"/>
                <a:ea typeface="+mn-ea"/>
                <a:cs typeface="+mn-cs"/>
              </a:rPr>
              <a:t>1.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中断 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Interrupt</a:t>
            </a:r>
          </a:p>
          <a:p>
            <a:pPr lvl="1"/>
            <a:r>
              <a:rPr lang="en-US" altLang="zh-CN" kern="1200" dirty="0">
                <a:latin typeface="+mn-lt"/>
                <a:ea typeface="+mn-ea"/>
                <a:cs typeface="+mn-cs"/>
              </a:rPr>
              <a:t>2.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异常 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Exception</a:t>
            </a:r>
          </a:p>
          <a:p>
            <a:pPr lvl="1"/>
            <a:r>
              <a:rPr lang="en-US" altLang="zh-CN" kern="1200" dirty="0">
                <a:latin typeface="+mn-lt"/>
                <a:ea typeface="+mn-ea"/>
                <a:cs typeface="+mn-cs"/>
              </a:rPr>
              <a:t>3.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系统调用，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System Call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， 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Trap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答题规范</a:t>
            </a:r>
          </a:p>
        </p:txBody>
      </p:sp>
      <p:sp>
        <p:nvSpPr>
          <p:cNvPr id="7170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en-US" altLang="zh-CN" kern="1200">
                <a:latin typeface="+mn-lt"/>
                <a:ea typeface="+mn-ea"/>
                <a:cs typeface="+mn-cs"/>
              </a:rPr>
              <a:t> 70</a:t>
            </a:r>
            <a:r>
              <a:rPr lang="zh-CN" altLang="en-US" kern="1200">
                <a:latin typeface="+mn-lt"/>
                <a:ea typeface="+mn-ea"/>
                <a:cs typeface="+mn-cs"/>
              </a:rPr>
              <a:t>名学生</a:t>
            </a:r>
            <a:r>
              <a:rPr lang="en-US" altLang="zh-CN" kern="1200">
                <a:latin typeface="+mn-lt"/>
                <a:ea typeface="+mn-ea"/>
                <a:cs typeface="+mn-cs"/>
              </a:rPr>
              <a:t>:</a:t>
            </a:r>
            <a:endParaRPr lang="zh-CN" altLang="en-US" kern="120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一张卷子</a:t>
            </a:r>
            <a:r>
              <a:rPr lang="en-US" altLang="zh-CN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kern="1200">
                <a:latin typeface="+mn-lt"/>
                <a:ea typeface="+mn-ea"/>
                <a:cs typeface="+mn-cs"/>
              </a:rPr>
              <a:t>分钟，须约</a:t>
            </a:r>
            <a:r>
              <a:rPr lang="en-US" altLang="zh-CN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kern="1200">
                <a:latin typeface="+mn-lt"/>
                <a:ea typeface="+mn-ea"/>
                <a:cs typeface="+mn-cs"/>
              </a:rPr>
              <a:t>个半小时。</a:t>
            </a: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一张卷子</a:t>
            </a:r>
            <a:r>
              <a:rPr lang="en-US" altLang="zh-CN" kern="1200">
                <a:latin typeface="+mn-lt"/>
                <a:ea typeface="+mn-ea"/>
                <a:cs typeface="+mn-cs"/>
              </a:rPr>
              <a:t>10</a:t>
            </a:r>
            <a:r>
              <a:rPr lang="zh-CN" altLang="en-US" kern="1200">
                <a:latin typeface="+mn-lt"/>
                <a:ea typeface="+mn-ea"/>
                <a:cs typeface="+mn-cs"/>
              </a:rPr>
              <a:t>分钟，须约</a:t>
            </a:r>
            <a:r>
              <a:rPr lang="en-US" altLang="zh-CN" kern="1200">
                <a:latin typeface="+mn-lt"/>
                <a:ea typeface="+mn-ea"/>
                <a:cs typeface="+mn-cs"/>
              </a:rPr>
              <a:t>15</a:t>
            </a:r>
            <a:r>
              <a:rPr lang="zh-CN" altLang="en-US" kern="1200">
                <a:latin typeface="+mn-lt"/>
                <a:ea typeface="+mn-ea"/>
                <a:cs typeface="+mn-cs"/>
              </a:rPr>
              <a:t>个小时。</a:t>
            </a: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教务要求，</a:t>
            </a:r>
            <a:r>
              <a:rPr lang="en-US" altLang="zh-CN" kern="120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>
                <a:latin typeface="+mn-lt"/>
                <a:ea typeface="+mn-ea"/>
                <a:cs typeface="+mn-cs"/>
              </a:rPr>
              <a:t>天内批完上传。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1555750" y="4422775"/>
            <a:ext cx="5424488" cy="1590675"/>
          </a:xfrm>
          <a:prstGeom prst="wedgeRoundRectCallout">
            <a:avLst>
              <a:gd name="adj1" fmla="val -34220"/>
              <a:gd name="adj2" fmla="val -80259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与人方便，自己方便。</a:t>
            </a:r>
            <a:endParaRPr kumimoji="0" lang="zh-CN" altLang="en-US" sz="3600" b="1" i="0" u="none" strike="noStrike" cap="none" normalizeH="0" baseline="0" noProof="1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 操作系统结构·例题</a:t>
            </a:r>
          </a:p>
        </p:txBody>
      </p:sp>
      <p:sp>
        <p:nvSpPr>
          <p:cNvPr id="25602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800" kern="1200" dirty="0">
                <a:latin typeface="+mn-lt"/>
                <a:ea typeface="+mn-ea"/>
                <a:cs typeface="+mn-cs"/>
              </a:rPr>
              <a:t>1</a:t>
            </a:r>
            <a:r>
              <a:rPr lang="zh-CN" altLang="en-US" sz="2800" kern="1200" dirty="0">
                <a:latin typeface="+mn-lt"/>
                <a:ea typeface="+mn-ea"/>
                <a:cs typeface="+mn-cs"/>
              </a:rPr>
              <a:t>）名词辨析：微内核和模块化内核</a:t>
            </a:r>
            <a:endParaRPr lang="en-US" altLang="zh-CN" sz="2800" kern="1200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zh-CN" sz="2400" kern="1200" dirty="0">
              <a:latin typeface="+mn-lt"/>
              <a:ea typeface="+mn-ea"/>
              <a:cs typeface="+mn-cs"/>
            </a:endParaRPr>
          </a:p>
          <a:p>
            <a:r>
              <a:rPr lang="zh-CN" altLang="zh-CN" kern="12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2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）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在微内核结构的操作系统中，进程间通讯可以不在微内核内。</a:t>
            </a:r>
          </a:p>
          <a:p>
            <a:pPr lvl="1"/>
            <a:r>
              <a:rPr lang="zh-CN" altLang="zh-CN" b="1" kern="1200" dirty="0">
                <a:latin typeface="+mn-lt"/>
                <a:ea typeface="+mn-ea"/>
                <a:cs typeface="+mn-cs"/>
              </a:rPr>
              <a:t>错。进程通讯是内核的核心功能，对微内核系统，也在微内核内实现。</a:t>
            </a:r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）微内核不是一个完整操作系统，只是为构建通用操作系统提供基础；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7650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zh-CN" sz="2400" kern="1200" dirty="0">
                <a:latin typeface="+mn-lt"/>
                <a:ea typeface="+mn-ea"/>
                <a:cs typeface="+mn-cs"/>
              </a:rPr>
              <a:t>以下对操作系统内核的运行方式的描述，正确的是：</a:t>
            </a:r>
            <a:r>
              <a:rPr lang="en-US" altLang="zh-CN" sz="2400" kern="1200" dirty="0">
                <a:latin typeface="+mn-lt"/>
                <a:ea typeface="+mn-ea"/>
                <a:cs typeface="+mn-cs"/>
              </a:rPr>
              <a:t>(  )</a:t>
            </a:r>
            <a:endParaRPr lang="zh-CN" altLang="zh-CN" sz="2400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en-US" altLang="zh-CN" sz="2000" kern="1200" dirty="0">
                <a:latin typeface="+mn-lt"/>
                <a:ea typeface="+mn-ea"/>
                <a:cs typeface="+mn-cs"/>
              </a:rPr>
              <a:t>A. </a:t>
            </a:r>
            <a:r>
              <a:rPr lang="zh-CN" altLang="zh-CN" sz="2000" kern="1200" dirty="0">
                <a:latin typeface="+mn-lt"/>
                <a:ea typeface="+mn-ea"/>
                <a:cs typeface="+mn-cs"/>
              </a:rPr>
              <a:t>操作系统是一个以内核态运行的独立的进程；</a:t>
            </a:r>
          </a:p>
          <a:p>
            <a:pPr lvl="1"/>
            <a:r>
              <a:rPr lang="en-US" altLang="zh-CN" sz="2000" kern="1200" dirty="0">
                <a:latin typeface="+mn-lt"/>
                <a:ea typeface="+mn-ea"/>
                <a:cs typeface="+mn-cs"/>
              </a:rPr>
              <a:t>B. </a:t>
            </a:r>
            <a:r>
              <a:rPr lang="zh-CN" altLang="zh-CN" sz="2000" kern="1200" dirty="0">
                <a:latin typeface="+mn-lt"/>
                <a:ea typeface="+mn-ea"/>
                <a:cs typeface="+mn-cs"/>
              </a:rPr>
              <a:t>操作系统内核运行时不能访问其它进程的地址空间；</a:t>
            </a:r>
          </a:p>
          <a:p>
            <a:pPr lvl="1"/>
            <a:r>
              <a:rPr lang="en-US" altLang="zh-CN" sz="2000" kern="1200" dirty="0">
                <a:latin typeface="+mn-lt"/>
                <a:ea typeface="+mn-ea"/>
                <a:cs typeface="+mn-cs"/>
              </a:rPr>
              <a:t>C. </a:t>
            </a:r>
            <a:r>
              <a:rPr lang="zh-CN" altLang="zh-CN" sz="2000" kern="1200" dirty="0">
                <a:latin typeface="+mn-lt"/>
                <a:ea typeface="+mn-ea"/>
                <a:cs typeface="+mn-cs"/>
              </a:rPr>
              <a:t>只有在硬件中断发生时，操作系统内核才会运行；</a:t>
            </a:r>
          </a:p>
          <a:p>
            <a:pPr lvl="1"/>
            <a:r>
              <a:rPr lang="en-US" altLang="zh-CN" sz="2000" kern="1200" dirty="0">
                <a:latin typeface="+mn-lt"/>
                <a:ea typeface="+mn-ea"/>
                <a:cs typeface="+mn-cs"/>
              </a:rPr>
              <a:t>D. </a:t>
            </a:r>
            <a:r>
              <a:rPr lang="zh-CN" altLang="zh-CN" sz="2000" kern="1200" dirty="0">
                <a:latin typeface="+mn-lt"/>
                <a:ea typeface="+mn-ea"/>
                <a:cs typeface="+mn-cs"/>
              </a:rPr>
              <a:t>操作系统内核可以以内核态在用户进程上下文中运行。</a:t>
            </a:r>
          </a:p>
          <a:p>
            <a:r>
              <a:rPr lang="zh-CN" altLang="en-US" sz="2400" kern="1200" dirty="0">
                <a:latin typeface="+mn-lt"/>
                <a:ea typeface="+mn-ea"/>
                <a:cs typeface="+mn-cs"/>
              </a:rPr>
              <a:t> 操作系统的基本职能是(      )</a:t>
            </a:r>
          </a:p>
          <a:p>
            <a:pPr lvl="1"/>
            <a:r>
              <a:rPr lang="zh-CN" altLang="en-US" sz="2100" kern="1200" dirty="0">
                <a:latin typeface="+mn-lt"/>
                <a:ea typeface="+mn-ea"/>
                <a:cs typeface="+mn-cs"/>
              </a:rPr>
              <a:t>A. 提供用户界面，方便用户使用</a:t>
            </a:r>
          </a:p>
          <a:p>
            <a:pPr lvl="1"/>
            <a:r>
              <a:rPr lang="zh-CN" altLang="en-US" sz="2100" kern="1200" dirty="0">
                <a:latin typeface="+mn-lt"/>
                <a:ea typeface="+mn-ea"/>
                <a:cs typeface="+mn-cs"/>
              </a:rPr>
              <a:t>B．提供方便的可视化</a:t>
            </a:r>
          </a:p>
          <a:p>
            <a:pPr lvl="1"/>
            <a:r>
              <a:rPr lang="zh-CN" altLang="en-US" sz="2100" kern="1200" dirty="0">
                <a:latin typeface="+mn-lt"/>
                <a:ea typeface="+mn-ea"/>
                <a:cs typeface="+mn-cs"/>
              </a:rPr>
              <a:t>C．控制和管理系统内各种资源，有效地组织多道程序的运行</a:t>
            </a:r>
          </a:p>
          <a:p>
            <a:pPr lvl="1"/>
            <a:r>
              <a:rPr lang="zh-CN" altLang="en-US" sz="2100" kern="1200" dirty="0">
                <a:latin typeface="+mn-lt"/>
                <a:ea typeface="+mn-ea"/>
                <a:cs typeface="+mn-cs"/>
              </a:rPr>
              <a:t>D. 提供功能强大的网络管理工具</a:t>
            </a:r>
            <a:r>
              <a:rPr lang="en-US" altLang="zh-CN" sz="2100" kern="1200" dirty="0">
                <a:latin typeface="+mn-lt"/>
                <a:ea typeface="+mn-ea"/>
                <a:cs typeface="+mn-cs"/>
              </a:rPr>
              <a:t>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3 进程</a:t>
            </a:r>
          </a:p>
        </p:txBody>
      </p:sp>
      <p:sp>
        <p:nvSpPr>
          <p:cNvPr id="2969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进程概念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进程调度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进程操作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进程协作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进程间通信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82296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3 进程</a:t>
            </a:r>
          </a:p>
        </p:txBody>
      </p:sp>
      <p:sp>
        <p:nvSpPr>
          <p:cNvPr id="4" name="流程图: 联系 3"/>
          <p:cNvSpPr/>
          <p:nvPr/>
        </p:nvSpPr>
        <p:spPr>
          <a:xfrm>
            <a:off x="3005138" y="2876550"/>
            <a:ext cx="1376363" cy="601663"/>
          </a:xfrm>
          <a:prstGeom prst="flowChartConnector">
            <a:avLst/>
          </a:prstGeom>
          <a:solidFill>
            <a:schemeClr val="accent1">
              <a:alpha val="100000"/>
            </a:schemeClr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x-none" sz="1800" b="0" i="0" u="none" strike="noStrike" kern="1200" cap="none" spc="0" normalizeH="0" baseline="0" noProof="1">
                <a:solidFill>
                  <a:schemeClr val="tx1"/>
                </a:solidFill>
                <a:latin typeface="Helvetica" pitchFamily="34" charset="0"/>
                <a:ea typeface="Times New Roman" panose="02020603050405020304" pitchFamily="18" charset="0"/>
                <a:cs typeface="+mn-ea"/>
                <a:sym typeface="+mn-ea"/>
              </a:rPr>
              <a:t>ready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Helvetica" pitchFamily="34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5148263" y="2868613"/>
            <a:ext cx="1376363" cy="601663"/>
          </a:xfrm>
          <a:prstGeom prst="flowChartConnector">
            <a:avLst/>
          </a:prstGeom>
          <a:solidFill>
            <a:schemeClr val="accent1">
              <a:alpha val="100000"/>
            </a:schemeClr>
          </a:solidFill>
          <a:ln w="2857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x-none" sz="1800" b="0" i="0" u="none" strike="noStrike" kern="1200" cap="none" spc="0" normalizeH="0" baseline="0" noProof="1">
                <a:solidFill>
                  <a:schemeClr val="tx1"/>
                </a:solidFill>
                <a:latin typeface="Helvetica" pitchFamily="34" charset="0"/>
                <a:ea typeface="Times New Roman" panose="02020603050405020304" pitchFamily="18" charset="0"/>
                <a:cs typeface="+mn-ea"/>
                <a:sym typeface="+mn-ea"/>
              </a:rPr>
              <a:t>running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Helvetica" pitchFamily="34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1460500" y="2032000"/>
            <a:ext cx="1376363" cy="603250"/>
          </a:xfrm>
          <a:prstGeom prst="flowChartConnector">
            <a:avLst/>
          </a:prstGeom>
          <a:solidFill>
            <a:srgbClr val="66CCFF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x-none" sz="18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  <a:ea typeface="Times New Roman" panose="02020603050405020304" pitchFamily="18" charset="0"/>
                <a:cs typeface="+mn-ea"/>
                <a:sym typeface="+mn-ea"/>
              </a:rPr>
              <a:t>new</a:t>
            </a:r>
            <a:endParaRPr kumimoji="0" lang="en-US" altLang="x-none" sz="18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6942138" y="2032000"/>
            <a:ext cx="1376363" cy="601663"/>
          </a:xfrm>
          <a:prstGeom prst="flowChartConnector">
            <a:avLst/>
          </a:prstGeom>
          <a:solidFill>
            <a:srgbClr val="FFC000"/>
          </a:solidFill>
          <a:ln w="2857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x-none" sz="1800" b="0" i="0" u="none" strike="noStrike" kern="1200" cap="none" spc="0" normalizeH="0" baseline="0" noProof="1">
                <a:solidFill>
                  <a:schemeClr val="tx1"/>
                </a:solidFill>
                <a:latin typeface="Helvetica" pitchFamily="34" charset="0"/>
                <a:ea typeface="Times New Roman" panose="02020603050405020304" pitchFamily="18" charset="0"/>
                <a:cs typeface="+mn-ea"/>
                <a:sym typeface="+mn-ea"/>
              </a:rPr>
              <a:t>terminated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Helvetica" pitchFamily="34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4127500" y="4071938"/>
            <a:ext cx="1376363" cy="601663"/>
          </a:xfrm>
          <a:prstGeom prst="flowChartConnector">
            <a:avLst/>
          </a:prstGeom>
          <a:solidFill>
            <a:schemeClr val="accent1">
              <a:alpha val="100000"/>
            </a:schemeClr>
          </a:solidFill>
          <a:ln w="2857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x-none" sz="1800" b="0" i="0" u="none" strike="noStrike" kern="1200" cap="none" spc="0" normalizeH="0" baseline="0" noProof="1">
                <a:solidFill>
                  <a:schemeClr val="tx1"/>
                </a:solidFill>
                <a:latin typeface="Helvetica" pitchFamily="34" charset="0"/>
                <a:ea typeface="Times New Roman" panose="02020603050405020304" pitchFamily="18" charset="0"/>
                <a:cs typeface="+mn-ea"/>
                <a:sym typeface="+mn-ea"/>
              </a:rPr>
              <a:t>waiting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Helvetica" pitchFamily="34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30727" name="文本框 8"/>
          <p:cNvSpPr txBox="1"/>
          <p:nvPr/>
        </p:nvSpPr>
        <p:spPr>
          <a:xfrm>
            <a:off x="2930525" y="2165350"/>
            <a:ext cx="1055688" cy="334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1600" dirty="0">
                <a:latin typeface="Helvetica" pitchFamily="34" charset="0"/>
                <a:ea typeface="宋体" panose="02010600030101010101" pitchFamily="2" charset="-122"/>
              </a:rPr>
              <a:t>admitted</a:t>
            </a:r>
            <a:endParaRPr lang="en-US" altLang="zh-CN" sz="1600" dirty="0">
              <a:latin typeface="Helvetica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10" name="曲线连接符 9"/>
          <p:cNvCxnSpPr>
            <a:stCxn id="4" idx="0"/>
            <a:endCxn id="5" idx="0"/>
          </p:cNvCxnSpPr>
          <p:nvPr/>
        </p:nvCxnSpPr>
        <p:spPr>
          <a:xfrm rot="16200000">
            <a:off x="4759325" y="1800225"/>
            <a:ext cx="9525" cy="2143125"/>
          </a:xfrm>
          <a:prstGeom prst="curvedConnector3">
            <a:avLst>
              <a:gd name="adj1" fmla="val 8338463"/>
            </a:avLst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0729" name="文本框 10"/>
          <p:cNvSpPr txBox="1"/>
          <p:nvPr/>
        </p:nvSpPr>
        <p:spPr>
          <a:xfrm>
            <a:off x="3827463" y="1795463"/>
            <a:ext cx="1874837" cy="334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scheduler dispatch</a:t>
            </a:r>
            <a:endParaRPr lang="en-US" altLang="zh-CN" sz="1600" dirty="0">
              <a:solidFill>
                <a:srgbClr val="FF0000"/>
              </a:solidFill>
              <a:latin typeface="Helvetica" pitchFamily="34" charset="0"/>
              <a:ea typeface="Times New Roman" panose="02020603050405020304" pitchFamily="18" charset="0"/>
            </a:endParaRPr>
          </a:p>
        </p:txBody>
      </p:sp>
      <p:sp>
        <p:nvSpPr>
          <p:cNvPr id="30730" name="文本框 11"/>
          <p:cNvSpPr txBox="1"/>
          <p:nvPr/>
        </p:nvSpPr>
        <p:spPr>
          <a:xfrm>
            <a:off x="4319588" y="3317875"/>
            <a:ext cx="92868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interrupt</a:t>
            </a:r>
            <a:endParaRPr lang="en-US" altLang="zh-CN" sz="1600" dirty="0">
              <a:solidFill>
                <a:srgbClr val="FF0000"/>
              </a:solidFill>
              <a:latin typeface="Helvetica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13" name="曲线连接符 12"/>
          <p:cNvCxnSpPr>
            <a:stCxn id="5" idx="7"/>
            <a:endCxn id="7" idx="2"/>
          </p:cNvCxnSpPr>
          <p:nvPr/>
        </p:nvCxnSpPr>
        <p:spPr>
          <a:xfrm rot="16200000">
            <a:off x="6320631" y="2336006"/>
            <a:ext cx="623888" cy="619125"/>
          </a:xfrm>
          <a:prstGeom prst="curvedConnector2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0732" name="文本框 13"/>
          <p:cNvSpPr txBox="1"/>
          <p:nvPr/>
        </p:nvSpPr>
        <p:spPr>
          <a:xfrm>
            <a:off x="6227763" y="2130425"/>
            <a:ext cx="4984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1600" dirty="0">
                <a:latin typeface="Helvetica" pitchFamily="34" charset="0"/>
                <a:ea typeface="宋体" panose="02010600030101010101" pitchFamily="2" charset="-122"/>
              </a:rPr>
              <a:t>exit</a:t>
            </a:r>
            <a:endParaRPr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33" name="文本框 14"/>
          <p:cNvSpPr txBox="1"/>
          <p:nvPr/>
        </p:nvSpPr>
        <p:spPr>
          <a:xfrm>
            <a:off x="5708650" y="3860800"/>
            <a:ext cx="1665288" cy="3349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I</a:t>
            </a:r>
            <a:r>
              <a:rPr lang="zh-CN" altLang="en-US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/</a:t>
            </a:r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O or event wait</a:t>
            </a:r>
          </a:p>
        </p:txBody>
      </p:sp>
      <p:sp>
        <p:nvSpPr>
          <p:cNvPr id="30734" name="文本框 15"/>
          <p:cNvSpPr txBox="1"/>
          <p:nvPr/>
        </p:nvSpPr>
        <p:spPr>
          <a:xfrm>
            <a:off x="2416175" y="3824288"/>
            <a:ext cx="1436688" cy="579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I</a:t>
            </a:r>
            <a:r>
              <a:rPr lang="zh-CN" altLang="en-US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/</a:t>
            </a:r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O or event </a:t>
            </a:r>
          </a:p>
          <a:p>
            <a:pPr eaLnBrk="0" hangingPunct="0"/>
            <a:r>
              <a:rPr lang="en-US" altLang="zh-CN" sz="1600" dirty="0">
                <a:solidFill>
                  <a:srgbClr val="FF0000"/>
                </a:solidFill>
                <a:latin typeface="Helvetica" pitchFamily="34" charset="0"/>
                <a:ea typeface="宋体" panose="02010600030101010101" pitchFamily="2" charset="-122"/>
              </a:rPr>
              <a:t>completion</a:t>
            </a:r>
          </a:p>
        </p:txBody>
      </p:sp>
      <p:cxnSp>
        <p:nvCxnSpPr>
          <p:cNvPr id="17" name="曲线连接符 16"/>
          <p:cNvCxnSpPr>
            <a:stCxn id="5" idx="7"/>
            <a:endCxn id="7" idx="2"/>
          </p:cNvCxnSpPr>
          <p:nvPr/>
        </p:nvCxnSpPr>
        <p:spPr>
          <a:xfrm rot="10800000">
            <a:off x="3692525" y="3478213"/>
            <a:ext cx="434975" cy="893763"/>
          </a:xfrm>
          <a:prstGeom prst="curvedConnector2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曲线连接符 17"/>
          <p:cNvCxnSpPr>
            <a:stCxn id="5" idx="4"/>
            <a:endCxn id="8" idx="6"/>
          </p:cNvCxnSpPr>
          <p:nvPr/>
        </p:nvCxnSpPr>
        <p:spPr>
          <a:xfrm rot="5400000">
            <a:off x="5218113" y="3754438"/>
            <a:ext cx="901700" cy="330200"/>
          </a:xfrm>
          <a:prstGeom prst="curvedConnector2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曲线连接符 18"/>
          <p:cNvCxnSpPr>
            <a:stCxn id="6" idx="6"/>
            <a:endCxn id="4" idx="1"/>
          </p:cNvCxnSpPr>
          <p:nvPr/>
        </p:nvCxnSpPr>
        <p:spPr>
          <a:xfrm>
            <a:off x="2836863" y="2333625"/>
            <a:ext cx="369888" cy="631825"/>
          </a:xfrm>
          <a:prstGeom prst="curvedConnector2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曲线连接符 19"/>
          <p:cNvCxnSpPr>
            <a:stCxn id="6" idx="6"/>
            <a:endCxn id="4" idx="1"/>
          </p:cNvCxnSpPr>
          <p:nvPr/>
        </p:nvCxnSpPr>
        <p:spPr>
          <a:xfrm rot="5400000">
            <a:off x="4760119" y="2844006"/>
            <a:ext cx="7938" cy="1168400"/>
          </a:xfrm>
          <a:prstGeom prst="curvedConnector3">
            <a:avLst>
              <a:gd name="adj1" fmla="val 4053847"/>
            </a:avLst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3 进程</a:t>
            </a:r>
          </a:p>
        </p:txBody>
      </p:sp>
      <p:sp>
        <p:nvSpPr>
          <p:cNvPr id="3174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数据结构：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PCB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调度用的queue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基本进程编程方法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3 进程</a:t>
            </a:r>
          </a:p>
        </p:txBody>
      </p:sp>
      <p:sp>
        <p:nvSpPr>
          <p:cNvPr id="3379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长程调度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（或作业调度） － 从作业池中选择进程，并将它们装入内存以执行。</a:t>
            </a:r>
          </a:p>
          <a:p>
            <a:pPr eaLnBrk="1" hangingPunct="1"/>
            <a:r>
              <a:rPr lang="zh-CN" altLang="zh-CN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短程调度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（或CPU调度）－ 从就绪可执行的进程中选择进程，并为其中之一分配CPU。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中程</a:t>
            </a:r>
            <a:r>
              <a:rPr lang="zh-CN" altLang="zh-CN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调度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3 进程·例题</a:t>
            </a:r>
          </a:p>
        </p:txBody>
      </p:sp>
      <p:sp>
        <p:nvSpPr>
          <p:cNvPr id="3481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en-US" altLang="zh-CN" sz="2800" kern="1200" dirty="0">
                <a:latin typeface="+mn-lt"/>
                <a:ea typeface="+mn-ea"/>
                <a:cs typeface="+mn-cs"/>
              </a:rPr>
              <a:t>1. </a:t>
            </a:r>
            <a:r>
              <a:rPr lang="zh-CN" altLang="en-US" sz="2800" kern="1200" dirty="0">
                <a:latin typeface="+mn-lt"/>
                <a:ea typeface="+mn-ea"/>
                <a:cs typeface="+mn-cs"/>
              </a:rPr>
              <a:t>名词辨析：长程调度（long-term scheduling）与中程调度（mid-term scheduling）</a:t>
            </a:r>
          </a:p>
          <a:p>
            <a:pPr eaLnBrk="1" hangingPunct="1"/>
            <a:r>
              <a:rPr lang="zh-CN" altLang="en-US" sz="2800" kern="1200" dirty="0">
                <a:latin typeface="+mn-lt"/>
                <a:ea typeface="+mn-ea"/>
                <a:cs typeface="+mn-cs"/>
              </a:rPr>
              <a:t>  2. 在操作系统中，进程的最基本特征是（   ）。</a:t>
            </a:r>
          </a:p>
          <a:p>
            <a:pPr lvl="1" eaLnBrk="1" hangingPunct="1"/>
            <a:r>
              <a:rPr lang="zh-CN" altLang="en-US" sz="2400" kern="1200" dirty="0">
                <a:latin typeface="+mn-lt"/>
                <a:ea typeface="+mn-ea"/>
                <a:cs typeface="+mn-cs"/>
              </a:rPr>
              <a:t>      A. 动态性和并发性     B. 顺序性和可再现性</a:t>
            </a:r>
          </a:p>
          <a:p>
            <a:pPr lvl="1" eaLnBrk="1" hangingPunct="1"/>
            <a:r>
              <a:rPr lang="zh-CN" altLang="en-US" sz="2400" kern="1200" dirty="0">
                <a:latin typeface="+mn-lt"/>
                <a:ea typeface="+mn-ea"/>
                <a:cs typeface="+mn-cs"/>
              </a:rPr>
              <a:t>      C．与程序的对应性   D. 执行过程的封闭性</a:t>
            </a:r>
          </a:p>
          <a:p>
            <a:pPr eaLnBrk="1" hangingPunct="1"/>
            <a:r>
              <a:rPr lang="zh-CN" altLang="en-US" sz="2800" kern="1200" dirty="0">
                <a:latin typeface="+mn-lt"/>
                <a:ea typeface="+mn-ea"/>
                <a:cs typeface="+mn-cs"/>
              </a:rPr>
              <a:t>   3. 当进程因时间片用完而让出处理机时，该进程应转变为（ 　）状态。</a:t>
            </a:r>
          </a:p>
          <a:p>
            <a:pPr lvl="1" eaLnBrk="1" hangingPunct="1"/>
            <a:r>
              <a:rPr lang="zh-CN" altLang="en-US" sz="2400" kern="1200" dirty="0">
                <a:latin typeface="+mn-lt"/>
                <a:ea typeface="+mn-ea"/>
                <a:cs typeface="+mn-cs"/>
              </a:rPr>
              <a:t>  A. 等待　　      B. 就绪　　       C. 运行　     D. 完成</a:t>
            </a:r>
          </a:p>
          <a:p>
            <a:pPr lvl="0" eaLnBrk="1" hangingPunct="1"/>
            <a:r>
              <a:rPr lang="zh-CN" altLang="en-US" sz="2740" kern="1200" dirty="0">
                <a:latin typeface="+mn-lt"/>
                <a:ea typeface="+mn-ea"/>
                <a:cs typeface="+mn-cs"/>
              </a:rPr>
              <a:t>当从“新建（new）”状态进入“就绪（ready）”状态的进程增多时, 进程的平均响应时间不会减少。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2． 以下哪个操作不会使得一个进程从运行（running）状态转换为就绪（ready）状态(   C   )</a:t>
            </a:r>
          </a:p>
          <a:p>
            <a:r>
              <a:rPr lang="zh-CN" altLang="en-US"/>
              <a:t>A. 在可占先（preemptive）系统中，高优先级进程被创建</a:t>
            </a:r>
          </a:p>
          <a:p>
            <a:r>
              <a:rPr lang="zh-CN" altLang="en-US"/>
              <a:t>B. 分时系统中，时间片到</a:t>
            </a:r>
          </a:p>
          <a:p>
            <a:r>
              <a:rPr lang="zh-CN" altLang="en-US"/>
              <a:t>C. 当前运行进程发生缺页中断</a:t>
            </a:r>
          </a:p>
          <a:p>
            <a:r>
              <a:rPr lang="zh-CN" altLang="en-US"/>
              <a:t>D. 当前运行进程调用yield()，主动放弃使用CPU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4. 线程</a:t>
            </a:r>
          </a:p>
        </p:txBody>
      </p:sp>
      <p:sp>
        <p:nvSpPr>
          <p:cNvPr id="3686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概述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多线程模型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若干线程问题</a:t>
            </a: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4. 线程</a:t>
            </a:r>
          </a:p>
        </p:txBody>
      </p:sp>
      <p:sp>
        <p:nvSpPr>
          <p:cNvPr id="3789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基本概念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特点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与进程的关系，比较</a:t>
            </a:r>
          </a:p>
          <a:p>
            <a:pPr lvl="1"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8775" cy="1143000"/>
          </a:xfr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答题规范</a:t>
            </a:r>
          </a:p>
        </p:txBody>
      </p:sp>
      <p:graphicFrame>
        <p:nvGraphicFramePr>
          <p:cNvPr id="9218" name="对象 3"/>
          <p:cNvGraphicFramePr/>
          <p:nvPr>
            <p:custDataLst>
              <p:tags r:id="rId1"/>
            </p:custDataLst>
          </p:nvPr>
        </p:nvGraphicFramePr>
        <p:xfrm>
          <a:off x="38100" y="1127125"/>
          <a:ext cx="4395470" cy="568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143500" imgH="7448550" progId="Paint.Picture">
                  <p:embed/>
                </p:oleObj>
              </mc:Choice>
              <mc:Fallback>
                <p:oleObj r:id="rId3" imgW="5143500" imgH="744855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rcRect l="-21090" t="144" r="-211026" b="-204020"/>
                      <a:stretch>
                        <a:fillRect/>
                      </a:stretch>
                    </p:blipFill>
                    <p:spPr>
                      <a:xfrm>
                        <a:off x="38100" y="1127125"/>
                        <a:ext cx="4395470" cy="568896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7F7F7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4425950" y="1676400"/>
            <a:ext cx="45386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1.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答题纸对折，卷头朝上</a:t>
            </a:r>
            <a:endParaRPr lang="zh-CN" altLang="en-US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卷头为第一页，从这里开始写第一题。</a:t>
            </a:r>
            <a:endParaRPr lang="zh-CN" altLang="en-US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3.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判断题，单选题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r>
              <a:rPr lang="zh-CN" altLang="en-US" sz="2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个一组，方便批改</a:t>
            </a:r>
            <a:endParaRPr lang="zh-CN" altLang="en-US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4.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如有错误，划掉重新写，不得在原字迹上修改，否则一律判错。</a:t>
            </a:r>
            <a:endParaRPr lang="zh-CN" altLang="en-US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5.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字迹清晰。</a:t>
            </a:r>
            <a:endParaRPr lang="zh-CN" altLang="en-US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/>
            <a:r>
              <a:rPr lang="en-US" alt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6. 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不要侥幸老师改错多给</a:t>
            </a:r>
            <a:r>
              <a:rPr lang="zh-CN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分，那不可能，只可能少给分！</a:t>
            </a:r>
            <a:endParaRPr lang="zh-CN" sz="2400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20" name="图片 9" descr="绿勾图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263" y="4233863"/>
            <a:ext cx="2295525" cy="229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4. 线程·例题</a:t>
            </a:r>
          </a:p>
        </p:txBody>
      </p:sp>
      <p:sp>
        <p:nvSpPr>
          <p:cNvPr id="3891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1）是非：线程都保存有各自的栈信息和CPU状态（寄存器、指令计数器等）。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2）是非：在多进程多线程操作系统中，每个进程只需要维护一个栈（stack）；</a:t>
            </a: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3 ）名词辨析： 进程和线程</a:t>
            </a: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0962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zh-CN" altLang="en-US" kern="1200">
                <a:latin typeface="+mn-lt"/>
                <a:ea typeface="+mn-ea"/>
                <a:cs typeface="+mn-cs"/>
              </a:rPr>
              <a:t>  1. 通常，线程的定义是  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>
                <a:latin typeface="+mn-lt"/>
                <a:ea typeface="+mn-ea"/>
                <a:cs typeface="+mn-cs"/>
              </a:rPr>
              <a:t>。在现代操作系统中，资源的分配单位是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2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，而处理机的调度单位是 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3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kern="1200">
                <a:latin typeface="+mn-lt"/>
                <a:ea typeface="+mn-ea"/>
                <a:cs typeface="+mn-cs"/>
              </a:rPr>
              <a:t>  2. 进程控制的功能是负责进程状态的变化，当执行了一条进程等待原语后，该进程的状态将由__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_（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4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>
                <a:latin typeface="+mn-lt"/>
                <a:ea typeface="+mn-ea"/>
                <a:cs typeface="+mn-cs"/>
              </a:rPr>
              <a:t>__状态转变为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_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(5)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__</a:t>
            </a:r>
            <a:r>
              <a:rPr lang="zh-CN" altLang="en-US" kern="1200">
                <a:latin typeface="+mn-lt"/>
                <a:ea typeface="+mn-ea"/>
                <a:cs typeface="+mn-cs"/>
              </a:rPr>
              <a:t>状态。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4．以关于线程，以下说法正确的是（   A, B, C   ）</a:t>
            </a:r>
          </a:p>
          <a:p>
            <a:pPr lvl="1"/>
            <a:r>
              <a:rPr lang="zh-CN" altLang="en-US"/>
              <a:t>A. 用户态线程（无核心态线程或LWP）阻塞，可能会阻塞线程</a:t>
            </a:r>
          </a:p>
          <a:p>
            <a:pPr lvl="1"/>
            <a:r>
              <a:rPr lang="zh-CN" altLang="en-US"/>
              <a:t>B. 多处理器环境下，线程间同步不能使用关中断实现</a:t>
            </a:r>
          </a:p>
          <a:p>
            <a:pPr lvl="1"/>
            <a:r>
              <a:rPr lang="zh-CN" altLang="en-US"/>
              <a:t>C. 线程控制块中包含CPU寄存器状态</a:t>
            </a:r>
          </a:p>
          <a:p>
            <a:pPr lvl="1"/>
            <a:r>
              <a:rPr lang="zh-CN" altLang="en-US"/>
              <a:t>D. 在支持核心态线程的系统中，CPU调度的单位仍然是进程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5</a:t>
            </a: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进程同步</a:t>
            </a:r>
          </a:p>
        </p:txBody>
      </p:sp>
      <p:sp>
        <p:nvSpPr>
          <p:cNvPr id="4301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概念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生产者-消费者问题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哲学家问题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信号量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5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进程同步·例题</a:t>
            </a:r>
          </a:p>
        </p:txBody>
      </p:sp>
      <p:sp>
        <p:nvSpPr>
          <p:cNvPr id="4403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1）是非：单CPU环境下由于任何时刻只有一个进程（线程）能够运行，因此操作系统不需要实现同步与互斥支持。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2）选择： 多CPU共享内存环境下，以下哪种实现临界区的方法无效？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A. 使用test_and_set机器指令实现“忙等”（busy waiting）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B. Peterson算法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C. 关中断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D. 使用swap机器指令实现“忙等”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6082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en-US" altLang="zh-CN" kern="1200">
                <a:latin typeface="+mn-lt"/>
                <a:ea typeface="+mn-ea"/>
                <a:cs typeface="+mn-cs"/>
              </a:rPr>
              <a:t>1. </a:t>
            </a:r>
            <a:r>
              <a:rPr lang="zh-CN" altLang="en-US" kern="1200">
                <a:latin typeface="+mn-lt"/>
                <a:ea typeface="+mn-ea"/>
                <a:cs typeface="+mn-cs"/>
              </a:rPr>
              <a:t>运行的进程在信号量S上做P操作后，当S&lt;0时，进程进入信号量的(    )</a:t>
            </a: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 A．等待队列 	    B．提交队列 	     </a:t>
            </a:r>
            <a:br>
              <a:rPr lang="zh-CN" altLang="en-US" kern="1200">
                <a:latin typeface="+mn-lt"/>
                <a:ea typeface="+mn-ea"/>
                <a:cs typeface="+mn-cs"/>
              </a:rPr>
            </a:br>
            <a:r>
              <a:rPr lang="zh-CN" altLang="en-US" kern="1200">
                <a:latin typeface="+mn-lt"/>
                <a:ea typeface="+mn-ea"/>
                <a:cs typeface="+mn-cs"/>
              </a:rPr>
              <a:t>C. 后备队列 		  D．就绪队列</a:t>
            </a:r>
          </a:p>
          <a:p>
            <a:endParaRPr lang="zh-CN" altLang="en-US" kern="12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6</a:t>
            </a: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. CPU调度</a:t>
            </a:r>
          </a:p>
        </p:txBody>
      </p:sp>
      <p:sp>
        <p:nvSpPr>
          <p:cNvPr id="4813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基本概念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调度准则/评估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几种调度算法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FCFS，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SJF（SRTF）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优先级调度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RR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6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. CPU调度·例题</a:t>
            </a:r>
          </a:p>
        </p:txBody>
      </p:sp>
      <p:sp>
        <p:nvSpPr>
          <p:cNvPr id="4915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是非题：在微内核结构的操作系统中，CPU调度必然在微内核内。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名词辨析：最短作业优先调度和最短剩余时间优先调度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7死锁</a:t>
            </a:r>
          </a:p>
        </p:txBody>
      </p:sp>
      <p:sp>
        <p:nvSpPr>
          <p:cNvPr id="51202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zh-CN" sz="2000" kern="1200" dirty="0">
                <a:latin typeface="+mn-lt"/>
                <a:ea typeface="+mn-ea"/>
                <a:cs typeface="+mn-cs"/>
              </a:rPr>
              <a:t>系统模型</a:t>
            </a:r>
          </a:p>
          <a:p>
            <a:pPr eaLnBrk="1" hangingPunct="1">
              <a:lnSpc>
                <a:spcPct val="80000"/>
              </a:lnSpc>
            </a:pPr>
            <a:r>
              <a:rPr lang="zh-CN" altLang="zh-CN" sz="2000" kern="1200" dirty="0">
                <a:latin typeface="+mn-lt"/>
                <a:ea typeface="+mn-ea"/>
                <a:cs typeface="+mn-cs"/>
              </a:rPr>
              <a:t>死锁特点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死锁的4个条件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资源分配图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死锁？饥饿？</a:t>
            </a:r>
          </a:p>
          <a:p>
            <a:pPr lvl="1" eaLnBrk="1" hangingPunct="1">
              <a:lnSpc>
                <a:spcPct val="80000"/>
              </a:lnSpc>
            </a:pPr>
            <a:endParaRPr lang="zh-CN" altLang="zh-CN" sz="18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kern="1200" dirty="0">
                <a:latin typeface="+mn-lt"/>
                <a:ea typeface="+mn-ea"/>
                <a:cs typeface="+mn-cs"/>
              </a:rPr>
              <a:t>死锁处理办法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死锁预防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死锁避免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死锁检测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sz="1800" kern="1200" dirty="0">
                <a:latin typeface="+mn-lt"/>
                <a:ea typeface="+mn-ea"/>
                <a:cs typeface="+mn-cs"/>
              </a:rPr>
              <a:t>死锁恢复</a:t>
            </a:r>
          </a:p>
          <a:p>
            <a:pPr eaLnBrk="1" hangingPunct="1">
              <a:lnSpc>
                <a:spcPct val="80000"/>
              </a:lnSpc>
            </a:pPr>
            <a:endParaRPr lang="zh-CN" altLang="zh-CN" sz="2000" kern="12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kern="1200" dirty="0">
                <a:latin typeface="+mn-lt"/>
                <a:ea typeface="+mn-ea"/>
                <a:cs typeface="+mn-cs"/>
              </a:rPr>
              <a:t>安全状态/死锁</a:t>
            </a:r>
          </a:p>
          <a:p>
            <a:pPr eaLnBrk="1" hangingPunct="1">
              <a:lnSpc>
                <a:spcPct val="80000"/>
              </a:lnSpc>
            </a:pPr>
            <a:r>
              <a:rPr lang="zh-CN" altLang="zh-CN" sz="2000" kern="1200" dirty="0">
                <a:latin typeface="+mn-lt"/>
                <a:ea typeface="+mn-ea"/>
                <a:cs typeface="+mn-cs"/>
              </a:rPr>
              <a:t>银行家算法（矩阵）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7死锁·例题</a:t>
            </a:r>
          </a:p>
        </p:txBody>
      </p:sp>
      <p:sp>
        <p:nvSpPr>
          <p:cNvPr id="5222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1）选择： 以下哪种情况仍然可能会发生死锁？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A. 资源都是可共享的；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B. 每一种资源的数量都超过单个进程所需这类资源的最大值；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C. 空闲资源能够满足任意一个进程还需要的资源需求；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D. 每个进程必须一次申请、获得所需的所有资源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graphicFrame>
        <p:nvGraphicFramePr>
          <p:cNvPr id="10242" name="内容占位符 3"/>
          <p:cNvGraphicFramePr>
            <a:graphicFrameLocks noGrp="1" noChangeAspect="1"/>
          </p:cNvGraphicFramePr>
          <p:nvPr>
            <p:ph idx="1" hasCustomPrompt="1"/>
          </p:nvPr>
        </p:nvGraphicFramePr>
        <p:xfrm>
          <a:off x="899795" y="2060575"/>
          <a:ext cx="4464685" cy="434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43500" imgH="7448550" progId="Paint.Picture">
                  <p:embed/>
                </p:oleObj>
              </mc:Choice>
              <mc:Fallback>
                <p:oleObj r:id="rId2" imgW="5143500" imgH="74485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rcRect l="-5182" t="2448" r="-214409" b="-117106"/>
                      <a:stretch>
                        <a:fillRect/>
                      </a:stretch>
                    </p:blipFill>
                    <p:spPr>
                      <a:xfrm>
                        <a:off x="899795" y="2060575"/>
                        <a:ext cx="4464685" cy="434276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内容占位符 2"/>
          <p:cNvSpPr>
            <a:spLocks noGrp="1"/>
          </p:cNvSpPr>
          <p:nvPr/>
        </p:nvSpPr>
        <p:spPr>
          <a:xfrm>
            <a:off x="952500" y="1544955"/>
            <a:ext cx="7570470" cy="452564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这样也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OK</a:t>
            </a:r>
          </a:p>
        </p:txBody>
      </p:sp>
      <p:pic>
        <p:nvPicPr>
          <p:cNvPr id="10244" name="图片 9" descr="绿勾图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789045"/>
            <a:ext cx="2295525" cy="229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4274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zh-CN" altLang="en-US" kern="1200">
                <a:latin typeface="+mn-lt"/>
                <a:ea typeface="+mn-ea"/>
                <a:cs typeface="+mn-cs"/>
              </a:rPr>
              <a:t> 4. 死锁的四个必要条件是  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2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4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3．对于死锁，以下（   B、D      ）描述是正确的。</a:t>
            </a:r>
          </a:p>
          <a:p>
            <a:pPr lvl="1"/>
            <a:r>
              <a:rPr lang="zh-CN" altLang="en-US" sz="2100"/>
              <a:t>A. 死锁避免（deadlock avoidance）中，不安全的状态必然发生死锁</a:t>
            </a:r>
          </a:p>
          <a:p>
            <a:pPr lvl="1"/>
            <a:r>
              <a:rPr lang="zh-CN" altLang="en-US" sz="2100"/>
              <a:t>B. 死锁避免（deadlock avoidance）中，发生死锁必然处于不安全状态</a:t>
            </a:r>
          </a:p>
          <a:p>
            <a:pPr lvl="1"/>
            <a:r>
              <a:rPr lang="zh-CN" altLang="en-US" sz="2100"/>
              <a:t>C. 资源分配图中有环（以资源类型和进程为节点），必然发生死锁</a:t>
            </a:r>
          </a:p>
          <a:p>
            <a:pPr lvl="1"/>
            <a:r>
              <a:rPr lang="zh-CN" altLang="en-US" sz="2100"/>
              <a:t>D. 如果要求每个进程必须一次申请所有需要的资源，如果不能满足其要求，则不分配任何资源，那么死锁不可能发生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6322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zh-CN" altLang="en-US" kern="1200">
                <a:latin typeface="+mn-lt"/>
                <a:ea typeface="+mn-ea"/>
                <a:cs typeface="+mn-cs"/>
              </a:rPr>
              <a:t>当每类资源只有一个个体时，下列说法中不正确的是（　　）。</a:t>
            </a: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  A. 有环必死锁　　     B. 死锁必有环</a:t>
            </a:r>
          </a:p>
          <a:p>
            <a:pPr lvl="1"/>
            <a:r>
              <a:rPr lang="zh-CN" altLang="en-US" kern="1200">
                <a:latin typeface="+mn-lt"/>
                <a:ea typeface="+mn-ea"/>
                <a:cs typeface="+mn-cs"/>
              </a:rPr>
              <a:t>  C. 有环不一定死锁     D. 被锁者一定全在环中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7死锁·例题</a:t>
            </a:r>
          </a:p>
        </p:txBody>
      </p:sp>
      <p:sp>
        <p:nvSpPr>
          <p:cNvPr id="5837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2）辨析：死锁（deadlock）与饥饿（starvation）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3)在抢占式（preemptive）操作系统中，进程不会因为申请、使用资源发生死锁。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4）不安全状态未必会导致死锁的发生；始终处于安全状态也不能保证死锁一定不会发生。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5）问答：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7死锁·例题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sz="half" idx="1" hasCustomPrompt="1"/>
          </p:nvPr>
        </p:nvSpPr>
        <p:spPr>
          <a:xfrm>
            <a:off x="468313" y="1196975"/>
            <a:ext cx="4038600" cy="4525963"/>
          </a:xfrm>
        </p:spPr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. （10分）现有以下实现有界缓存（bounded buffer）问题的伪代码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1. semaphore mutex = 1;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2. semaphore full = 0;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3. semaphore empty = 3; //buffer中允许3个item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4. producer () {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5.   // produce an item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6.   wait (empty);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7.   wait (mutex);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8.   // add it to the buffer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9.   signal (mutex);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10.  signal (full);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11.}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endParaRPr lang="zh-CN" altLang="en-US" sz="1600" dirty="0"/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12.consumer() {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13.  wait (mutex);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14.  wait (full);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15.  // remove one from buffer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16.  signal (mutex);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17.  signal (empty);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18.  // consume the removed item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zh-CN" altLang="en-US" sz="1600" dirty="0"/>
              <a:t>19.}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endParaRPr lang="zh-CN" altLang="en-US" sz="1600" dirty="0"/>
          </a:p>
        </p:txBody>
      </p:sp>
      <p:sp>
        <p:nvSpPr>
          <p:cNvPr id="60419" name="Text Box 4"/>
          <p:cNvSpPr txBox="1"/>
          <p:nvPr/>
        </p:nvSpPr>
        <p:spPr>
          <a:xfrm>
            <a:off x="4427984" y="1374403"/>
            <a:ext cx="5110163" cy="14065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a) 请问该代码是否会引起死锁？（3分）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b) 如果不会引起死锁，请证明死锁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（证明死锁的四个必要条件中有一个不成立）；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如果可能引起死锁，请画出资源分配图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（信号量作为资源），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指出代码发生死锁的原因，并进行改正。（7分）</a:t>
            </a:r>
          </a:p>
        </p:txBody>
      </p:sp>
      <p:pic>
        <p:nvPicPr>
          <p:cNvPr id="40965" name="Picture 5"/>
          <p:cNvPicPr>
            <a:picLocks noGrp="1" noRot="1" noChangeAspect="1"/>
          </p:cNvPicPr>
          <p:nvPr>
            <p:ph sz="half" idx="2" hasCustomPrompt="1"/>
          </p:nvPr>
        </p:nvPicPr>
        <p:blipFill>
          <a:blip r:embed="rId3"/>
          <a:stretch>
            <a:fillRect/>
          </a:stretch>
        </p:blipFill>
        <p:spPr>
          <a:xfrm>
            <a:off x="2987675" y="3357563"/>
            <a:ext cx="5824538" cy="30527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032000" y="1513840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1400" b="1" dirty="0">
                <a:latin typeface="Palatino Linotype" panose="02040502050505030304" charset="0"/>
              </a:rPr>
              <a:t>  </a:t>
            </a:r>
            <a:r>
              <a:rPr lang="zh-CN" sz="1400" b="1" dirty="0">
                <a:ea typeface="宋体" panose="02010600030101010101" pitchFamily="2" charset="-122"/>
              </a:rPr>
              <a:t>采用银行家算法实现死锁避免策略：</a:t>
            </a:r>
            <a:endParaRPr lang="en-US" sz="1400" b="1" dirty="0">
              <a:latin typeface="Palatino Linotype" panose="02040502050505030304" charset="0"/>
            </a:endParaRPr>
          </a:p>
          <a:p>
            <a:r>
              <a:rPr lang="en-US" sz="1400" b="1" dirty="0">
                <a:latin typeface="Palatino Linotype" panose="02040502050505030304" charset="0"/>
              </a:rPr>
              <a:t>     </a:t>
            </a:r>
            <a:r>
              <a:rPr lang="zh-CN" sz="1400" b="1" dirty="0">
                <a:ea typeface="宋体" panose="02010600030101010101" pitchFamily="2" charset="-122"/>
              </a:rPr>
              <a:t>假设系统中有</a:t>
            </a:r>
            <a:r>
              <a:rPr lang="en-US" sz="1400" b="1" dirty="0">
                <a:latin typeface="Palatino Linotype" panose="02040502050505030304" charset="0"/>
              </a:rPr>
              <a:t>3</a:t>
            </a:r>
            <a:r>
              <a:rPr lang="zh-CN" sz="1400" b="1" dirty="0">
                <a:ea typeface="宋体" panose="02010600030101010101" pitchFamily="2" charset="-122"/>
              </a:rPr>
              <a:t>种类型资源（</a:t>
            </a:r>
            <a:r>
              <a:rPr lang="en-US" sz="1400" b="1" dirty="0">
                <a:latin typeface="Palatino Linotype" panose="02040502050505030304" charset="0"/>
              </a:rPr>
              <a:t>A,B,C</a:t>
            </a:r>
            <a:r>
              <a:rPr lang="zh-CN" sz="1400" b="1" dirty="0">
                <a:ea typeface="宋体" panose="02010600030101010101" pitchFamily="2" charset="-122"/>
              </a:rPr>
              <a:t>）和</a:t>
            </a:r>
            <a:r>
              <a:rPr lang="en-US" sz="1400" b="1" dirty="0">
                <a:latin typeface="Palatino Linotype" panose="02040502050505030304" charset="0"/>
              </a:rPr>
              <a:t>5</a:t>
            </a:r>
            <a:r>
              <a:rPr lang="zh-CN" sz="1400" b="1" dirty="0">
                <a:ea typeface="宋体" panose="02010600030101010101" pitchFamily="2" charset="-122"/>
              </a:rPr>
              <a:t>个进程</a:t>
            </a:r>
            <a:r>
              <a:rPr lang="en-US" sz="1400" b="1" dirty="0">
                <a:latin typeface="Palatino Linotype" panose="02040502050505030304" charset="0"/>
              </a:rPr>
              <a:t>P1</a:t>
            </a:r>
            <a:r>
              <a:rPr lang="zh-CN" sz="1400" b="1" dirty="0">
                <a:ea typeface="宋体" panose="02010600030101010101" pitchFamily="2" charset="-122"/>
              </a:rPr>
              <a:t>、</a:t>
            </a:r>
            <a:r>
              <a:rPr lang="en-US" sz="1400" b="1" dirty="0">
                <a:latin typeface="Palatino Linotype" panose="02040502050505030304" charset="0"/>
              </a:rPr>
              <a:t>P2</a:t>
            </a:r>
            <a:r>
              <a:rPr lang="zh-CN" sz="1400" b="1" dirty="0">
                <a:ea typeface="宋体" panose="02010600030101010101" pitchFamily="2" charset="-122"/>
              </a:rPr>
              <a:t>、</a:t>
            </a:r>
            <a:r>
              <a:rPr lang="en-US" sz="1400" b="1" dirty="0">
                <a:latin typeface="Palatino Linotype" panose="02040502050505030304" charset="0"/>
              </a:rPr>
              <a:t>P3</a:t>
            </a:r>
            <a:r>
              <a:rPr lang="zh-CN" sz="1400" b="1" dirty="0">
                <a:ea typeface="宋体" panose="02010600030101010101" pitchFamily="2" charset="-122"/>
              </a:rPr>
              <a:t>、</a:t>
            </a:r>
            <a:r>
              <a:rPr lang="en-US" sz="1400" b="1" dirty="0">
                <a:latin typeface="Palatino Linotype" panose="02040502050505030304" charset="0"/>
              </a:rPr>
              <a:t>P4</a:t>
            </a:r>
            <a:r>
              <a:rPr lang="zh-CN" sz="1400" b="1" dirty="0">
                <a:ea typeface="宋体" panose="02010600030101010101" pitchFamily="2" charset="-122"/>
              </a:rPr>
              <a:t>和</a:t>
            </a:r>
            <a:r>
              <a:rPr lang="en-US" sz="1400" b="1" dirty="0">
                <a:latin typeface="Palatino Linotype" panose="02040502050505030304" charset="0"/>
              </a:rPr>
              <a:t>P5</a:t>
            </a:r>
            <a:r>
              <a:rPr lang="zh-CN" sz="1400" b="1" dirty="0">
                <a:ea typeface="宋体" panose="02010600030101010101" pitchFamily="2" charset="-122"/>
              </a:rPr>
              <a:t>。</a:t>
            </a:r>
            <a:r>
              <a:rPr lang="en-US" sz="1400" b="1" dirty="0">
                <a:latin typeface="Palatino Linotype" panose="02040502050505030304" charset="0"/>
              </a:rPr>
              <a:t>A</a:t>
            </a:r>
            <a:r>
              <a:rPr lang="zh-CN" sz="1400" b="1" dirty="0">
                <a:ea typeface="宋体" panose="02010600030101010101" pitchFamily="2" charset="-122"/>
              </a:rPr>
              <a:t>资源的数量是</a:t>
            </a:r>
            <a:r>
              <a:rPr lang="en-US" sz="1400" b="1" dirty="0">
                <a:latin typeface="Palatino Linotype" panose="02040502050505030304" charset="0"/>
              </a:rPr>
              <a:t>17</a:t>
            </a:r>
            <a:r>
              <a:rPr lang="zh-CN" sz="1400" b="1" dirty="0">
                <a:ea typeface="宋体" panose="02010600030101010101" pitchFamily="2" charset="-122"/>
              </a:rPr>
              <a:t>，</a:t>
            </a:r>
            <a:r>
              <a:rPr lang="en-US" sz="1400" b="1" dirty="0">
                <a:latin typeface="Palatino Linotype" panose="02040502050505030304" charset="0"/>
              </a:rPr>
              <a:t>B</a:t>
            </a:r>
            <a:r>
              <a:rPr lang="zh-CN" sz="1400" b="1" dirty="0">
                <a:ea typeface="宋体" panose="02010600030101010101" pitchFamily="2" charset="-122"/>
              </a:rPr>
              <a:t>资源的数量是</a:t>
            </a:r>
            <a:r>
              <a:rPr lang="en-US" sz="1400" b="1" dirty="0">
                <a:latin typeface="Palatino Linotype" panose="02040502050505030304" charset="0"/>
              </a:rPr>
              <a:t>5</a:t>
            </a:r>
            <a:r>
              <a:rPr lang="zh-CN" sz="1400" b="1" dirty="0">
                <a:ea typeface="宋体" panose="02010600030101010101" pitchFamily="2" charset="-122"/>
              </a:rPr>
              <a:t>，</a:t>
            </a:r>
            <a:r>
              <a:rPr lang="en-US" sz="1400" b="1" dirty="0">
                <a:latin typeface="Palatino Linotype" panose="02040502050505030304" charset="0"/>
              </a:rPr>
              <a:t>C</a:t>
            </a:r>
            <a:r>
              <a:rPr lang="zh-CN" sz="1400" b="1" dirty="0">
                <a:ea typeface="宋体" panose="02010600030101010101" pitchFamily="2" charset="-122"/>
              </a:rPr>
              <a:t>资源的数量是</a:t>
            </a:r>
            <a:r>
              <a:rPr lang="en-US" sz="1400" b="1" dirty="0">
                <a:latin typeface="Palatino Linotype" panose="02040502050505030304" charset="0"/>
              </a:rPr>
              <a:t>20</a:t>
            </a:r>
            <a:r>
              <a:rPr lang="zh-CN" sz="1400" b="1" dirty="0">
                <a:ea typeface="宋体" panose="02010600030101010101" pitchFamily="2" charset="-122"/>
              </a:rPr>
              <a:t>，在</a:t>
            </a:r>
            <a:r>
              <a:rPr lang="en-US" sz="1400" b="1" dirty="0">
                <a:latin typeface="Palatino Linotype" panose="02040502050505030304" charset="0"/>
              </a:rPr>
              <a:t>T0</a:t>
            </a:r>
            <a:r>
              <a:rPr lang="zh-CN" sz="1400" b="1" dirty="0">
                <a:ea typeface="宋体" panose="02010600030101010101" pitchFamily="2" charset="-122"/>
              </a:rPr>
              <a:t>时刻系统状态如表所示。解答下列问题：</a:t>
            </a:r>
            <a:r>
              <a:rPr lang="en-US" altLang="zh-CN" sz="1400" b="1" dirty="0">
                <a:ea typeface="宋体" panose="02010600030101010101" pitchFamily="2" charset="-122"/>
              </a:rPr>
              <a:t>2 3 3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/>
        </p:nvGraphicFramePr>
        <p:xfrm>
          <a:off x="2032000" y="2466975"/>
          <a:ext cx="5408613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进程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最大资源需求量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已分配资源数量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A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B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C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A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B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C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P1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9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1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P2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3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6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P3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11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P4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P5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Palatino Linotype" panose="02040502050505030304" charset="0"/>
                          <a:cs typeface="Palatino Linotype" panose="02040502050505030304" charset="0"/>
                        </a:rPr>
                        <a:t>3</a:t>
                      </a:r>
                      <a:endParaRPr lang="en-US" altLang="en-US" sz="1400" b="1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latin typeface="Palatino Linotype" panose="02040502050505030304" charset="0"/>
                          <a:cs typeface="Palatino Linotype" panose="02040502050505030304" charset="0"/>
                        </a:rPr>
                        <a:t>1</a:t>
                      </a:r>
                      <a:endParaRPr lang="en-US" altLang="en-US" sz="1400" b="1" dirty="0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en-US" sz="1400" b="1" dirty="0">
                        <a:latin typeface="Palatino Linotype" panose="02040502050505030304" charset="0"/>
                        <a:ea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32000" y="3960495"/>
            <a:ext cx="50800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/>
            <a:endParaRPr lang="zh-CN" sz="1400" b="1">
              <a:cs typeface="Palatino Linotype" panose="02040502050505030304" charset="0"/>
            </a:endParaRPr>
          </a:p>
          <a:p>
            <a:pPr marL="457200" indent="-457200"/>
            <a:r>
              <a:rPr lang="zh-CN" sz="1400" b="1">
                <a:cs typeface="Palatino Linotype" panose="02040502050505030304" charset="0"/>
              </a:rPr>
              <a:t>（1）</a:t>
            </a:r>
            <a:r>
              <a:rPr lang="en-US" sz="1400" b="1">
                <a:latin typeface="Palatino Linotype" panose="02040502050505030304" charset="0"/>
              </a:rPr>
              <a:t> T0</a:t>
            </a:r>
            <a:r>
              <a:rPr lang="zh-CN" sz="1400" b="1">
                <a:ea typeface="宋体" panose="02010600030101010101" pitchFamily="2" charset="-122"/>
              </a:rPr>
              <a:t>时刻是否为安全状态？若是，请给出安全序列。</a:t>
            </a:r>
            <a:endParaRPr lang="zh-CN" sz="1400" b="1">
              <a:cs typeface="Palatino Linotype" panose="02040502050505030304" charset="0"/>
            </a:endParaRPr>
          </a:p>
          <a:p>
            <a:pPr marL="457200" indent="-457200"/>
            <a:r>
              <a:rPr lang="zh-CN" sz="1400" b="1">
                <a:cs typeface="Palatino Linotype" panose="02040502050505030304" charset="0"/>
              </a:rPr>
              <a:t>（2）</a:t>
            </a:r>
            <a:r>
              <a:rPr lang="en-US" sz="1400" b="1">
                <a:latin typeface="Palatino Linotype" panose="02040502050505030304" charset="0"/>
              </a:rPr>
              <a:t> </a:t>
            </a:r>
            <a:r>
              <a:rPr lang="zh-CN" sz="1400" b="1">
                <a:ea typeface="宋体" panose="02010600030101010101" pitchFamily="2" charset="-122"/>
              </a:rPr>
              <a:t>在</a:t>
            </a:r>
            <a:r>
              <a:rPr lang="en-US" sz="1400" b="1">
                <a:latin typeface="Palatino Linotype" panose="02040502050505030304" charset="0"/>
              </a:rPr>
              <a:t>T0</a:t>
            </a:r>
            <a:r>
              <a:rPr lang="zh-CN" sz="1400" b="1">
                <a:ea typeface="宋体" panose="02010600030101010101" pitchFamily="2" charset="-122"/>
              </a:rPr>
              <a:t>时刻，若进程</a:t>
            </a:r>
            <a:r>
              <a:rPr lang="en-US" sz="1400" b="1">
                <a:latin typeface="Palatino Linotype" panose="02040502050505030304" charset="0"/>
              </a:rPr>
              <a:t>P2</a:t>
            </a:r>
            <a:r>
              <a:rPr lang="zh-CN" sz="1400" b="1">
                <a:ea typeface="宋体" panose="02010600030101010101" pitchFamily="2" charset="-122"/>
              </a:rPr>
              <a:t>请求资源（</a:t>
            </a:r>
            <a:r>
              <a:rPr lang="en-US" sz="1400" b="1">
                <a:latin typeface="Palatino Linotype" panose="02040502050505030304" charset="0"/>
              </a:rPr>
              <a:t>0,3,4</a:t>
            </a:r>
            <a:r>
              <a:rPr lang="zh-CN" sz="1400" b="1">
                <a:ea typeface="宋体" panose="02010600030101010101" pitchFamily="2" charset="-122"/>
              </a:rPr>
              <a:t>），是否能够实施资源分配？为什么？</a:t>
            </a:r>
          </a:p>
          <a:p>
            <a:pPr marL="457200" indent="-457200"/>
            <a:r>
              <a:rPr lang="zh-CN" sz="1400" b="1">
                <a:ea typeface="宋体" panose="02010600030101010101" pitchFamily="2" charset="-122"/>
              </a:rPr>
              <a:t>在（</a:t>
            </a:r>
            <a:r>
              <a:rPr lang="en-US" sz="1400" b="1">
                <a:latin typeface="Palatino Linotype" panose="02040502050505030304" charset="0"/>
              </a:rPr>
              <a:t>2</a:t>
            </a:r>
            <a:r>
              <a:rPr lang="zh-CN" sz="1400" b="1">
                <a:ea typeface="宋体" panose="02010600030101010101" pitchFamily="2" charset="-122"/>
              </a:rPr>
              <a:t>）的基础上，若进程</a:t>
            </a:r>
            <a:r>
              <a:rPr lang="en-US" sz="1400" b="1">
                <a:latin typeface="Palatino Linotype" panose="02040502050505030304" charset="0"/>
              </a:rPr>
              <a:t>P4</a:t>
            </a:r>
            <a:r>
              <a:rPr lang="zh-CN" sz="1400" b="1">
                <a:ea typeface="宋体" panose="02010600030101010101" pitchFamily="2" charset="-122"/>
              </a:rPr>
              <a:t>请求资源（</a:t>
            </a:r>
            <a:r>
              <a:rPr lang="en-US" sz="1400" b="1">
                <a:latin typeface="Palatino Linotype" panose="02040502050505030304" charset="0"/>
              </a:rPr>
              <a:t>2,0,1</a:t>
            </a:r>
            <a:r>
              <a:rPr lang="zh-CN" sz="1400" b="1">
                <a:ea typeface="宋体" panose="02010600030101010101" pitchFamily="2" charset="-122"/>
              </a:rPr>
              <a:t>），是否能够实施资源分配？为什么？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8主存管理</a:t>
            </a:r>
          </a:p>
        </p:txBody>
      </p:sp>
      <p:sp>
        <p:nvSpPr>
          <p:cNvPr id="6246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背景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交换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连续内存分配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分页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分段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带有分页的分段</a:t>
            </a: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8主存管理·例题</a:t>
            </a:r>
          </a:p>
        </p:txBody>
      </p:sp>
      <p:sp>
        <p:nvSpPr>
          <p:cNvPr id="6349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en-US" altLang="zh-CN" kern="1200" dirty="0">
                <a:latin typeface="+mn-lt"/>
                <a:ea typeface="+mn-ea"/>
                <a:cs typeface="+mn-cs"/>
              </a:rPr>
              <a:t>1.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是非：段表由各个进程自己管理，进程可在用户态对段表进行更新。</a:t>
            </a:r>
          </a:p>
          <a:p>
            <a:pPr eaLnBrk="1" hangingPunct="1"/>
            <a:r>
              <a:rPr lang="en-US" altLang="zh-CN" kern="1200" dirty="0">
                <a:latin typeface="+mn-lt"/>
                <a:ea typeface="+mn-ea"/>
                <a:cs typeface="+mn-cs"/>
              </a:rPr>
              <a:t>2.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名词辨析：段式内存管理和页式内存管理</a:t>
            </a:r>
          </a:p>
          <a:p>
            <a:pPr eaLnBrk="1" hangingPunct="1"/>
            <a:r>
              <a:rPr lang="en-US" altLang="zh-CN" kern="1200" dirty="0">
                <a:latin typeface="+mn-lt"/>
                <a:ea typeface="+mn-ea"/>
                <a:cs typeface="+mn-cs"/>
              </a:rPr>
              <a:t>3.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解决“碎片”问题最好的存储管理方法是（     ）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  A. 页面存储管理                       B. 段式存储管理    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     C. 多重分区管理                        D. 可变分区管理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5538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zh-CN" altLang="en-US" kern="1200">
                <a:latin typeface="+mn-lt"/>
                <a:ea typeface="+mn-ea"/>
                <a:cs typeface="+mn-cs"/>
              </a:rPr>
              <a:t>  5. 在段页式存储管理中，用 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 </a:t>
            </a:r>
            <a:r>
              <a:rPr lang="zh-CN" altLang="en-US" kern="1200">
                <a:latin typeface="+mn-lt"/>
                <a:ea typeface="+mn-ea"/>
                <a:cs typeface="+mn-cs"/>
              </a:rPr>
              <a:t>方法来管理逻辑存储空间，用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（</a:t>
            </a:r>
            <a:r>
              <a:rPr lang="en-US" altLang="zh-CN" u="sng" kern="1200">
                <a:latin typeface="+mn-lt"/>
                <a:ea typeface="+mn-ea"/>
                <a:cs typeface="+mn-cs"/>
              </a:rPr>
              <a:t>2</a:t>
            </a:r>
            <a:r>
              <a:rPr lang="zh-CN" altLang="en-US" u="sng" kern="1200"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>
                <a:latin typeface="+mn-lt"/>
                <a:ea typeface="+mn-ea"/>
                <a:cs typeface="+mn-cs"/>
              </a:rPr>
              <a:t>方法来管理物理存储空间。</a:t>
            </a:r>
          </a:p>
          <a:p>
            <a:r>
              <a:rPr lang="zh-CN" altLang="en-US" kern="1200">
                <a:latin typeface="+mn-lt"/>
                <a:ea typeface="+mn-ea"/>
                <a:cs typeface="+mn-cs"/>
              </a:rPr>
              <a:t>当一个操作系统采用连续内存分配方案时，只可能产生外部碎片。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9虚存管理</a:t>
            </a:r>
          </a:p>
        </p:txBody>
      </p:sp>
      <p:sp>
        <p:nvSpPr>
          <p:cNvPr id="6758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背景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按需（demanding）页面调度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进程创建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页面置换</a:t>
            </a:r>
          </a:p>
          <a:p>
            <a:pPr lvl="1"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算法：FIFO（Belady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’</a:t>
            </a:r>
            <a:r>
              <a:rPr lang="zh-CN" altLang="zh-CN" kern="1200" dirty="0">
                <a:latin typeface="+mn-lt"/>
                <a:ea typeface="+mn-ea"/>
                <a:cs typeface="+mn-cs"/>
              </a:rPr>
              <a:t>s）；LRU，LFU，MFU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帧分配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系统颠簸（ Thrashing ）</a:t>
            </a: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graphicFrame>
        <p:nvGraphicFramePr>
          <p:cNvPr id="11266" name="内容占位符 3"/>
          <p:cNvGraphicFramePr>
            <a:graphicFrameLocks noGrp="1" noChangeAspect="1"/>
          </p:cNvGraphicFramePr>
          <p:nvPr>
            <p:ph idx="1" hasCustomPrompt="1"/>
          </p:nvPr>
        </p:nvGraphicFramePr>
        <p:xfrm>
          <a:off x="511175" y="1203325"/>
          <a:ext cx="6005195" cy="546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81825" imgH="5124450" progId="Paint.Picture">
                  <p:embed/>
                </p:oleObj>
              </mc:Choice>
              <mc:Fallback>
                <p:oleObj r:id="rId2" imgW="6981825" imgH="51244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rcRect r="-78770" b="-121607"/>
                      <a:stretch>
                        <a:fillRect/>
                      </a:stretch>
                    </p:blipFill>
                    <p:spPr>
                      <a:xfrm>
                        <a:off x="511175" y="1203325"/>
                        <a:ext cx="6005195" cy="546608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内容占位符 2"/>
          <p:cNvSpPr>
            <a:spLocks noGrp="1"/>
          </p:cNvSpPr>
          <p:nvPr/>
        </p:nvSpPr>
        <p:spPr>
          <a:xfrm>
            <a:off x="6275388" y="1673225"/>
            <a:ext cx="304165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起始页不对，迫使老师摊开卷子，浪费时间。</a:t>
            </a:r>
          </a:p>
        </p:txBody>
      </p:sp>
      <p:pic>
        <p:nvPicPr>
          <p:cNvPr id="11268" name="图片 8" descr="红叉图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75" y="4027488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9虚存管理·例题</a:t>
            </a:r>
          </a:p>
        </p:txBody>
      </p:sp>
      <p:sp>
        <p:nvSpPr>
          <p:cNvPr id="6861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1）是非： 微内核操作系统中，CPU调度和虚存管理功能必须在微内核中实现；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2）是非：在虚存管理时，采用先进先出（FIFO）页面替换策略，必然会发生Belady异常（即分配页框越多，缺页率反而越高）；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3）选择：当发生抖动（或称为颠簸，thrashing）时，以下哪种现象不会出现？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100" kern="1200" dirty="0">
                <a:latin typeface="+mn-lt"/>
                <a:ea typeface="+mn-ea"/>
                <a:cs typeface="+mn-cs"/>
              </a:rPr>
              <a:t>A. 处于等待（waiting）状态的进程数增多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100" kern="1200" dirty="0">
                <a:latin typeface="+mn-lt"/>
                <a:ea typeface="+mn-ea"/>
                <a:cs typeface="+mn-cs"/>
              </a:rPr>
              <a:t>B. CPU利用率增高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100" kern="1200" dirty="0">
                <a:latin typeface="+mn-lt"/>
                <a:ea typeface="+mn-ea"/>
                <a:cs typeface="+mn-cs"/>
              </a:rPr>
              <a:t>C. 磁盘I/O增多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100" kern="1200" dirty="0">
                <a:latin typeface="+mn-lt"/>
                <a:ea typeface="+mn-ea"/>
                <a:cs typeface="+mn-cs"/>
              </a:rPr>
              <a:t>D. 长程调度（long-term scheduling）允许更多的进程进入就绪（ready）状态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9虚存管理·例题</a:t>
            </a:r>
          </a:p>
        </p:txBody>
      </p:sp>
      <p:sp>
        <p:nvSpPr>
          <p:cNvPr id="7065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sz="2800" kern="1200" dirty="0">
                <a:latin typeface="+mn-lt"/>
                <a:ea typeface="+mn-ea"/>
                <a:cs typeface="+mn-cs"/>
              </a:rPr>
              <a:t>4）计算：采用按需调页（demand paging），现有3个页框，分别存储着页面号2,3,4三个页面。已知接下来的页面访问顺序为1,2,3,4,1,2,5,1,2,3,4,5。使用时钟算法（clock algorithm）作为页面替换算法。（10分）</a:t>
            </a:r>
          </a:p>
          <a:p>
            <a:pPr lvl="1" eaLnBrk="1" hangingPunct="1"/>
            <a:r>
              <a:rPr lang="zh-CN" altLang="en-US" sz="2400" kern="1200" dirty="0">
                <a:latin typeface="+mn-lt"/>
                <a:ea typeface="+mn-ea"/>
                <a:cs typeface="+mn-cs"/>
              </a:rPr>
              <a:t>请计算会发生的缺页次数（假设初始时在页框内的页面的引用位（reference bit）都是1，2/3/4三个页面按序存放，初始时指针指向页面2）？（7分）</a:t>
            </a:r>
          </a:p>
          <a:p>
            <a:pPr eaLnBrk="1" hangingPunct="1"/>
            <a:endParaRPr lang="zh-CN" altLang="en-US" sz="2800" kern="1200" dirty="0">
              <a:latin typeface="+mn-lt"/>
              <a:ea typeface="+mn-ea"/>
              <a:cs typeface="+mn-cs"/>
            </a:endParaRPr>
          </a:p>
          <a:p>
            <a:pPr lvl="1" eaLnBrk="1" hangingPunct="1"/>
            <a:r>
              <a:rPr lang="zh-CN" altLang="en-US" sz="2400" kern="1200" dirty="0">
                <a:latin typeface="+mn-lt"/>
                <a:ea typeface="+mn-ea"/>
                <a:cs typeface="+mn-cs"/>
              </a:rPr>
              <a:t>请写出这一访问序列所对应的工作集。（3分）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1. 以下（     B      ）对降低缺页率没有直接帮助。</a:t>
            </a:r>
          </a:p>
          <a:p>
            <a:r>
              <a:rPr lang="zh-CN" altLang="en-US"/>
              <a:t>        A. 增加页框                        B. 插入不必要的I/O指令</a:t>
            </a:r>
          </a:p>
          <a:p>
            <a:r>
              <a:rPr lang="zh-CN" altLang="en-US"/>
              <a:t>        C. 减少系统中同时运行的进程数目    D. 预取页面；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7270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试简述缺页中断处理的详细过程（从发生缺页中断开始至页面调度结束，进程继续执行为止），并指明每一个步骤中，处理所处的上下文环境和模式。</a:t>
            </a:r>
          </a:p>
        </p:txBody>
      </p:sp>
      <p:pic>
        <p:nvPicPr>
          <p:cNvPr id="5120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4078288"/>
            <a:ext cx="5268913" cy="1881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0</a:t>
            </a: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 海量存储</a:t>
            </a:r>
          </a:p>
        </p:txBody>
      </p:sp>
      <p:sp>
        <p:nvSpPr>
          <p:cNvPr id="7373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磁盘调度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多级存储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0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 海量存储·例题</a:t>
            </a:r>
          </a:p>
        </p:txBody>
      </p:sp>
      <p:sp>
        <p:nvSpPr>
          <p:cNvPr id="7475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1）. 以下哪个操作不是磁盘格式化进行的？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A. 划分扇区和磁道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B. 建立空闲FCB列表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C. 建立空闲块列表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D. 设定根目录文件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2）辨析：二级存储（secondary storage）与三级存储（tertiary storage）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3）简答:请简述磁盘访问效率由哪些部分决定，并分析如何提高文件系统中顺序访问文件的效率。（5'）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6802" name="内容占位符 2"/>
          <p:cNvSpPr>
            <a:spLocks noGrp="1"/>
          </p:cNvSpPr>
          <p:nvPr>
            <p:ph idx="1" hasCustomPrompt="1"/>
          </p:nvPr>
        </p:nvSpPr>
        <p:spPr/>
        <p:txBody>
          <a:bodyPr anchor="t" anchorCtr="0"/>
          <a:lstStyle/>
          <a:p>
            <a:r>
              <a:rPr lang="zh-CN" altLang="en-US" kern="1200">
                <a:latin typeface="+mn-lt"/>
                <a:ea typeface="+mn-ea"/>
                <a:cs typeface="+mn-cs"/>
              </a:rPr>
              <a:t> 磁盘访问时间包含：   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1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  、  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2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）、和  （</a:t>
            </a:r>
            <a:r>
              <a:rPr lang="en-US" altLang="zh-CN" kern="120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>
                <a:latin typeface="+mn-lt"/>
                <a:ea typeface="+mn-ea"/>
                <a:cs typeface="+mn-cs"/>
              </a:rPr>
              <a:t>）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0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 海量存储·例题</a:t>
            </a:r>
          </a:p>
        </p:txBody>
      </p:sp>
      <p:sp>
        <p:nvSpPr>
          <p:cNvPr id="7885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已知磁盘访问队列98, 183, 37, 122, 14, 124, 65, 67（标号为柱面号），当前磁头位置为53。（10分）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a) 请写出一种最优的磁头移动序列，并计算磁头移动距离。（5分）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b)请问这一序列和哪种调度算法的结果是一致的？（2分）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c)请问这种调度算法能否保证在任意情况下是最优的？为什么？（3分）</a:t>
            </a:r>
          </a:p>
          <a:p>
            <a:pPr eaLnBrk="1" hangingPunct="1"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0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 海量存储·例题</a:t>
            </a:r>
          </a:p>
        </p:txBody>
      </p:sp>
      <p:sp>
        <p:nvSpPr>
          <p:cNvPr id="8089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（10'）设现有磁头访问请求队列98，83，137，122，14，124，67，65，当前磁头位置为50。请：</a:t>
            </a:r>
          </a:p>
          <a:p>
            <a:pPr lvl="1"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a) 分别计算最短寻道时间优先（SSTF）算法和SCAN算法所需的磁头移动距离（3'x2）</a:t>
            </a:r>
          </a:p>
          <a:p>
            <a:pPr lvl="1"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b) 请比较以上两种方法的优缺点（4'）。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0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 海量存储·例题</a:t>
            </a:r>
          </a:p>
        </p:txBody>
      </p:sp>
      <p:sp>
        <p:nvSpPr>
          <p:cNvPr id="8294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zh-CN" kern="1200" dirty="0">
                <a:latin typeface="+mn-lt"/>
                <a:ea typeface="+mn-ea"/>
                <a:cs typeface="+mn-cs"/>
              </a:rPr>
              <a:t>假设磁盘磁头当前在磁道100，磁道请求队列为：&lt;55,58,39,18,90,160,150,38,184&gt;: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zh-CN" kern="1200" dirty="0">
                <a:latin typeface="+mn-lt"/>
                <a:ea typeface="+mn-ea"/>
                <a:cs typeface="+mn-cs"/>
              </a:rPr>
              <a:t>1. 请计算FIFO（先进先出）策略下的寻道总长度(包括过程)（4分）</a:t>
            </a:r>
          </a:p>
          <a:p>
            <a:pPr eaLnBrk="1" hangingPunct="1">
              <a:lnSpc>
                <a:spcPct val="80000"/>
              </a:lnSpc>
            </a:pPr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zh-CN" kern="1200" dirty="0">
                <a:latin typeface="+mn-lt"/>
                <a:ea typeface="+mn-ea"/>
                <a:cs typeface="+mn-cs"/>
              </a:rPr>
              <a:t>2. 请计算SSTF（最近寻道时间优先）策略下的寻道总长度(包括过程)（4分）</a:t>
            </a:r>
          </a:p>
          <a:p>
            <a:pPr eaLnBrk="1" hangingPunct="1">
              <a:lnSpc>
                <a:spcPct val="80000"/>
              </a:lnSpc>
            </a:pPr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zh-CN" kern="1200" dirty="0">
                <a:latin typeface="+mn-lt"/>
                <a:ea typeface="+mn-ea"/>
                <a:cs typeface="+mn-cs"/>
              </a:rPr>
              <a:t>3. 请问：SSTF是否一定是总寻道长度最短的，为什么？（2分）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graphicFrame>
        <p:nvGraphicFramePr>
          <p:cNvPr id="12290" name="内容占位符 6"/>
          <p:cNvGraphicFramePr>
            <a:graphicFrameLocks noGrp="1" noChangeAspect="1"/>
          </p:cNvGraphicFramePr>
          <p:nvPr>
            <p:ph idx="1" hasCustomPrompt="1"/>
          </p:nvPr>
        </p:nvGraphicFramePr>
        <p:xfrm>
          <a:off x="179070" y="836295"/>
          <a:ext cx="5040630" cy="597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905375" imgH="7453630" progId="Paint.Picture">
                  <p:embed/>
                </p:oleObj>
              </mc:Choice>
              <mc:Fallback>
                <p:oleObj r:id="rId2" imgW="4905375" imgH="745363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rcRect r="-282002" b="-198037"/>
                      <a:stretch>
                        <a:fillRect/>
                      </a:stretch>
                    </p:blipFill>
                    <p:spPr>
                      <a:xfrm>
                        <a:off x="179070" y="836295"/>
                        <a:ext cx="5040630" cy="597662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内容占位符 2"/>
          <p:cNvSpPr>
            <a:spLocks noGrp="1"/>
          </p:cNvSpPr>
          <p:nvPr/>
        </p:nvSpPr>
        <p:spPr>
          <a:xfrm>
            <a:off x="4872038" y="1682750"/>
            <a:ext cx="304165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没有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个一组，阻碍老师批改节奏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2" name="图片 9" descr="红叉图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38" y="3716338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文件系统接口</a:t>
            </a:r>
          </a:p>
        </p:txBody>
      </p:sp>
      <p:sp>
        <p:nvSpPr>
          <p:cNvPr id="84994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文件概念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访问方法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目录结构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文件系统安装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文件共享</a:t>
            </a:r>
          </a:p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保护</a:t>
            </a: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文件系统接口·例题</a:t>
            </a:r>
          </a:p>
        </p:txBody>
      </p:sp>
      <p:sp>
        <p:nvSpPr>
          <p:cNvPr id="8601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1）简答：请简述在一个支持有向无环图目录结构的文件系统中，删除一个普通文件（非目录文件）时操作系统需要执行哪些操作。（5分）</a:t>
            </a:r>
          </a:p>
          <a:p>
            <a:pPr eaLnBrk="1" hangingPunct="1"/>
            <a:endParaRPr lang="zh-CN" altLang="en-US" sz="28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</a:t>
            </a: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文件系统实现</a:t>
            </a:r>
          </a:p>
        </p:txBody>
      </p:sp>
      <p:sp>
        <p:nvSpPr>
          <p:cNvPr id="88066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文件系统结构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文件系统实现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FCB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目录实现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分配方法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连续分配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链接分配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索引分配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空闲空间管理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kern="1200" dirty="0">
                <a:latin typeface="+mn-lt"/>
                <a:ea typeface="+mn-ea"/>
                <a:cs typeface="+mn-cs"/>
              </a:rPr>
              <a:t>恢复</a:t>
            </a:r>
          </a:p>
          <a:p>
            <a:pPr eaLnBrk="1" hangingPunct="1">
              <a:lnSpc>
                <a:spcPct val="90000"/>
              </a:lnSpc>
            </a:pPr>
            <a:endParaRPr lang="zh-CN" altLang="en-US" sz="28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文件系统实现·例题</a:t>
            </a:r>
          </a:p>
        </p:txBody>
      </p:sp>
      <p:sp>
        <p:nvSpPr>
          <p:cNvPr id="8909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1）是非：在目录文件中，必须保存文件名和文件控制块信息。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2）选择：以下哪种数据结构必须存放在持久存储介质上？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A. 进程控制块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B. 页表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C. 文件控制块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D. 打开文件列表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文件系统实现·例题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3）以下对于目录及其实现的描述，错误的是：</a:t>
            </a:r>
          </a:p>
          <a:p>
            <a:pPr lvl="1" eaLnBrk="1" hangingPunct="1"/>
            <a:r>
              <a:rPr lang="zh-CN" altLang="en-US" dirty="0"/>
              <a:t>A. 目录是文件的集合，是一种逻辑概念，通常用文件实现</a:t>
            </a:r>
          </a:p>
          <a:p>
            <a:pPr lvl="1" eaLnBrk="1" hangingPunct="1"/>
            <a:r>
              <a:rPr lang="zh-CN" altLang="en-US" dirty="0"/>
              <a:t>B. 目录文件中存放的就是目录中文件的文件控制块（file control block）</a:t>
            </a:r>
          </a:p>
          <a:p>
            <a:pPr lvl="1" eaLnBrk="1" hangingPunct="1"/>
            <a:r>
              <a:rPr lang="zh-CN" altLang="en-US" dirty="0"/>
              <a:t>C. 目录中可以有子目录，形成嵌套结构</a:t>
            </a:r>
          </a:p>
          <a:p>
            <a:pPr lvl="1" eaLnBrk="1" hangingPunct="1"/>
            <a:r>
              <a:rPr lang="zh-CN" altLang="en-US" dirty="0"/>
              <a:t>D. 目录中的“.”和“..”通常分别代表该目录本身和其父目录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3186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628800"/>
            <a:ext cx="8229600" cy="4525963"/>
          </a:xfrm>
        </p:spPr>
        <p:txBody>
          <a:bodyPr anchor="t" anchorCtr="0"/>
          <a:lstStyle/>
          <a:p>
            <a:endParaRPr lang="zh-CN" altLang="en-US" kern="1200" dirty="0">
              <a:latin typeface="+mn-lt"/>
              <a:ea typeface="+mn-ea"/>
              <a:cs typeface="+mn-cs"/>
            </a:endParaRPr>
          </a:p>
          <a:p>
            <a:r>
              <a:rPr lang="zh-CN" altLang="en-US" kern="1200" dirty="0">
                <a:latin typeface="+mn-lt"/>
                <a:ea typeface="+mn-ea"/>
                <a:cs typeface="+mn-cs"/>
              </a:rPr>
              <a:t>   在以下的文件物理存储组织形式中，</a:t>
            </a:r>
            <a:br>
              <a:rPr lang="zh-CN" altLang="en-US" kern="1200" dirty="0">
                <a:latin typeface="+mn-lt"/>
                <a:ea typeface="+mn-ea"/>
                <a:cs typeface="+mn-cs"/>
              </a:rPr>
            </a:br>
            <a:r>
              <a:rPr lang="zh-CN" altLang="en-US" kern="1200" dirty="0">
                <a:latin typeface="+mn-lt"/>
                <a:ea typeface="+mn-ea"/>
                <a:cs typeface="+mn-cs"/>
              </a:rPr>
              <a:t>（  ）常用于存放大型的系统文件。</a:t>
            </a:r>
          </a:p>
          <a:p>
            <a:pPr lvl="1"/>
            <a:r>
              <a:rPr lang="zh-CN" altLang="en-US" kern="1200" dirty="0">
                <a:latin typeface="+mn-lt"/>
                <a:ea typeface="+mn-ea"/>
                <a:cs typeface="+mn-cs"/>
              </a:rPr>
              <a:t>  A. 连续文件      B. 串连文件        C. 索引文件     D. 多重索引文件</a:t>
            </a:r>
          </a:p>
          <a:p>
            <a:pPr lvl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kern="1200" dirty="0">
                <a:latin typeface="+mn-lt"/>
                <a:ea typeface="+mn-ea"/>
                <a:cs typeface="+mn-cs"/>
              </a:rPr>
              <a:t>判断题：文件系统的inode的初始化是在磁盘分区操作中进行的。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1</a:t>
            </a:r>
            <a:r>
              <a:rPr lang="en-US" altLang="zh-CN" dirty="0"/>
              <a:t>2</a:t>
            </a:r>
            <a:r>
              <a:rPr lang="zh-CN" altLang="en-US" dirty="0"/>
              <a:t>文件系统实现·例题</a:t>
            </a:r>
          </a:p>
        </p:txBody>
      </p:sp>
      <p:sp>
        <p:nvSpPr>
          <p:cNvPr id="95234" name="Rectangle 3"/>
          <p:cNvSpPr>
            <a:spLocks noGrp="1"/>
          </p:cNvSpPr>
          <p:nvPr>
            <p:ph type="body" sz="half"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1800" dirty="0"/>
              <a:t>4）（15'）假设有文件系统使用i-node如图所示。其中一个磁盘块大小为4KB，一个磁盘块指针大小为32位（4B），直接块（direct block）大小为2KB，其它索引块大小和一个磁盘块一样大小。假设有一个4MB大小的文件，其i-node已在内存中（direct block也在内存中），文件的其它部分都在磁盘上，不考虑缓存。</a:t>
            </a:r>
          </a:p>
          <a:p>
            <a:pPr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1800" dirty="0"/>
              <a:t>请问：a) 访问其第一个字节，第1K个字节，第1M个字节，第2M个字节，第3M个字节，和最后一个字节分别需要访问几个磁盘块（2'x5=10）？b) 该文件系统最大能支持多大的文件(5')？</a:t>
            </a:r>
          </a:p>
        </p:txBody>
      </p:sp>
      <p:pic>
        <p:nvPicPr>
          <p:cNvPr id="95235" name="Picture 4"/>
          <p:cNvPicPr>
            <a:picLocks noGrp="1" noChangeAspect="1"/>
          </p:cNvPicPr>
          <p:nvPr>
            <p:ph sz="half" idx="2" hasCustomPrompt="1"/>
          </p:nvPr>
        </p:nvPicPr>
        <p:blipFill>
          <a:blip r:embed="rId3"/>
          <a:srcRect l="4472" t="937" r="4694" b="937"/>
          <a:stretch>
            <a:fillRect/>
          </a:stretch>
        </p:blipFill>
        <p:spPr>
          <a:xfrm>
            <a:off x="4648200" y="2347913"/>
            <a:ext cx="4038600" cy="3030537"/>
          </a:xfrm>
          <a:solidFill>
            <a:srgbClr val="FFFFFF"/>
          </a:solidFill>
          <a:ln w="31750">
            <a:solidFill>
              <a:srgbClr val="CC6600"/>
            </a:solidFill>
            <a:miter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2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文件系统实现·例题</a:t>
            </a:r>
          </a:p>
        </p:txBody>
      </p:sp>
      <p:sp>
        <p:nvSpPr>
          <p:cNvPr id="97282" name="Rectangle 3"/>
          <p:cNvSpPr>
            <a:spLocks noGrp="1"/>
          </p:cNvSpPr>
          <p:nvPr>
            <p:ph idx="1" hasCustomPrompt="1"/>
          </p:nvPr>
        </p:nvSpPr>
        <p:spPr>
          <a:xfrm>
            <a:off x="179388" y="1196975"/>
            <a:ext cx="8507412" cy="5832475"/>
          </a:xfrm>
        </p:spPr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5）计算、设计题（15'）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设有一个文件系统，文件数据块（磁盘块）大小为4KB，每个文件数据块指针大小为4B（32位）。该文件系统需要支持以下操作：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int read (int fd, int pos, int len, int *buf);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int write (int fd, int pos, int len, int *buf);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int insert (int fd, int pos, int len, int *buf);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其中，fd为文件句柄（handle），pos为读／写／插入位置，以上三个函数会按照pos x 4KB为实际位置读／写／插入buf中len x 4KB的数据，即每次数据操作必然读／写／插入一个磁盘块大小的数据，且插入位置的偏移量正好是4KB的整数倍。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a) 请分别详细描述如何在连续磁盘块分配、链接分配、索引分配情况下实现插入操作（3'x3）；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b) 不考虑缓存，不考虑连续分配时空间不够的情况，请详细分析以上三种实现每次读／写／插入操作需要访问多少次磁盘（2x3'）；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c) 请问以上哪种方式最不适合这一场景？哪种方式最适合这一场景？为什么？（2x2'）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kern="1200" dirty="0">
                <a:latin typeface="+mn-lt"/>
                <a:ea typeface="+mn-ea"/>
                <a:cs typeface="+mn-cs"/>
              </a:rPr>
              <a:t>d) 假设在FCB中，还剩余256B的空间，请参考UNIX文件系统的i-node结构，设计一个多级的包含直接块和间接索引的块管理方式，并分析该方式与以上三种方式相比的优缺点。（3'）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5357813"/>
          </a:xfrm>
        </p:spPr>
        <p:txBody>
          <a:bodyPr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现有如下代码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int pos[10];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…   /* 和用户交互，为pos[i]赋值 */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int fd = open (“/home/us001/test.txt”, O_WRONLY);   /*以只写方式打开文件*/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for (int i = 0; i &lt; 10; i ++)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  fseek (fd, pos[i], SEEK_CUR);     /* 文件指针定位到当前位置+pos[i] */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  fprint (fd, “pos %d\n”, i);      /* 写文件 */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900" kern="1200" dirty="0">
                <a:latin typeface="+mn-lt"/>
                <a:ea typeface="+mn-ea"/>
                <a:cs typeface="+mn-cs"/>
              </a:rPr>
              <a:t>close (fd); /*关闭文件 */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a）请解释第2、第4、第5、第6行代码执行时，操作系统分别需要进行哪些操作？（8分）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b）请问第4、第5行代码的写操作属于顺序访问还是随机访问？（2分）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c）请问对于这种访问方式，采用何种文件块组织方式较合适？为什么？（5分）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kern="1200" dirty="0"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99330" name="Rectangle 3"/>
          <p:cNvSpPr>
            <a:spLocks noGrp="1"/>
          </p:cNvSpPr>
          <p:nvPr/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文件系统实现·例题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2．一个文件系统中有一个20MB大文件和一个20KB小文件,当分别采用连续、链接、链接索引、二级索引和UNIX System V 分配方案时(每块大小为4096B,每块地址用4B表示)，问:  </a:t>
            </a:r>
          </a:p>
          <a:p>
            <a:r>
              <a:rPr lang="zh-CN" altLang="en-US"/>
              <a:t>（1）各文件系统管理的最大的文件是多少? </a:t>
            </a:r>
          </a:p>
          <a:p>
            <a:r>
              <a:rPr lang="zh-CN" altLang="en-US"/>
              <a:t>（2）每种方案对大、小两文件各需要多少专用块来记录文件的物理地址(说明各块的用途)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graphicFrame>
        <p:nvGraphicFramePr>
          <p:cNvPr id="13314" name="内容占位符 3"/>
          <p:cNvGraphicFramePr>
            <a:graphicFrameLocks noGrp="1" noChangeAspect="1"/>
          </p:cNvGraphicFramePr>
          <p:nvPr>
            <p:ph idx="1" hasCustomPrompt="1"/>
          </p:nvPr>
        </p:nvGraphicFramePr>
        <p:xfrm>
          <a:off x="323215" y="980440"/>
          <a:ext cx="4320540" cy="587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29250" imgH="7781925" progId="Paint.Picture">
                  <p:embed/>
                </p:oleObj>
              </mc:Choice>
              <mc:Fallback>
                <p:oleObj r:id="rId2" imgW="5429250" imgH="77819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rcRect r="-289468" b="-269501"/>
                      <a:stretch>
                        <a:fillRect/>
                      </a:stretch>
                    </p:blipFill>
                    <p:spPr>
                      <a:xfrm>
                        <a:off x="323215" y="980440"/>
                        <a:ext cx="4320540" cy="587756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内容占位符 2"/>
          <p:cNvSpPr>
            <a:spLocks noGrp="1"/>
          </p:cNvSpPr>
          <p:nvPr/>
        </p:nvSpPr>
        <p:spPr>
          <a:xfrm>
            <a:off x="4872038" y="1682750"/>
            <a:ext cx="304165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竖起来排版，容易批错。</a:t>
            </a:r>
          </a:p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n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6" name="图片 8" descr="红叉图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4321175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椭圆 6"/>
          <p:cNvSpPr/>
          <p:nvPr/>
        </p:nvSpPr>
        <p:spPr>
          <a:xfrm>
            <a:off x="322898" y="2636203"/>
            <a:ext cx="287338" cy="93662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13   I/O系统</a:t>
            </a:r>
          </a:p>
        </p:txBody>
      </p:sp>
      <p:sp>
        <p:nvSpPr>
          <p:cNvPr id="10137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Polling/ Interrupt/ DMA</a:t>
            </a:r>
          </a:p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同步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/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异步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	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阻塞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/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非阻塞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13   I/O系统</a:t>
            </a:r>
          </a:p>
        </p:txBody>
      </p:sp>
      <p:sp>
        <p:nvSpPr>
          <p:cNvPr id="102402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02403" name="Rectangle 4"/>
          <p:cNvSpPr>
            <a:spLocks noGrp="1"/>
          </p:cNvSpPr>
          <p:nvPr/>
        </p:nvSpPr>
        <p:spPr>
          <a:xfrm>
            <a:off x="584200" y="1727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</a:pPr>
            <a:endParaRPr lang="zh-CN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zh-CN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4" name="Rectangle 5"/>
          <p:cNvSpPr>
            <a:spLocks noGrp="1"/>
          </p:cNvSpPr>
          <p:nvPr/>
        </p:nvSpPr>
        <p:spPr>
          <a:xfrm>
            <a:off x="711200" y="1854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1）是非：对于键盘这样的低速字符设备，采用DMA方式进行数据交换是不合适的；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2)是非：块设备一定是快速设备，且一定既能支持顺序访问又能支持随机访问。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3）辨析：程序控制输入输出（programmed I/O）与直接内存访问（DMA）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4450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选择：以下哪种设备常用假脱机方式（spooling）进行I／O操作：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a. 磁带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b. 磁盘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c. 网络</a:t>
            </a:r>
          </a:p>
          <a:p>
            <a:pPr lvl="1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d. 打印机</a:t>
            </a:r>
          </a:p>
          <a:p>
            <a:pPr lvl="0" eaLnBrk="1" hangingPunct="1"/>
            <a:r>
              <a:rPr lang="zh-CN" altLang="en-US" kern="1200" dirty="0">
                <a:latin typeface="+mn-lt"/>
                <a:ea typeface="+mn-ea"/>
                <a:cs typeface="+mn-cs"/>
              </a:rPr>
              <a:t>判断题：假脱机（spooling）方式常被用于处理字符设备（character device），如终端的I/O操作。</a:t>
            </a:r>
          </a:p>
          <a:p>
            <a:pPr marL="457200" lvl="1" indent="0" eaLnBrk="1" hangingPunct="1">
              <a:buNone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4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6498" name="Rectangle 3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2.试简述采用DMA方式进行I/O操作的整个过程，并说明DMA方式适合哪种类型的I/O操作，并解释原因。</a:t>
            </a:r>
          </a:p>
          <a:p>
            <a:pPr eaLnBrk="1" hangingPunct="1"/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综合复习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 hasCustomPrompt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概念间的比较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各类辨析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各种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bit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 bit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 bit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dirty bit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数据结构的比较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 PCB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/TCB/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FCB</a:t>
            </a: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算法间的比较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相似性，联系，区别，不同场合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Trade-off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流程图</a:t>
            </a:r>
          </a:p>
        </p:txBody>
      </p:sp>
      <p:sp>
        <p:nvSpPr>
          <p:cNvPr id="110594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Paging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TLB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），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segmentation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，。。。</a:t>
            </a:r>
          </a:p>
          <a:p>
            <a:pPr marL="800100" lvl="2" indent="-342900">
              <a:buFont typeface="Wingdings" panose="05000000000000000000" pitchFamily="2" charset="2"/>
              <a:buChar char="n"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虚实地址转换、映射</a:t>
            </a:r>
            <a:endParaRPr lang="en-US" altLang="zh-CN" kern="1200" dirty="0">
              <a:latin typeface="+mn-lt"/>
              <a:ea typeface="+mn-ea"/>
              <a:cs typeface="+mn-cs"/>
            </a:endParaRP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Interrupt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Exception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DMA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，</a:t>
            </a:r>
          </a:p>
          <a:p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综合题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算法</a:t>
            </a:r>
          </a:p>
        </p:txBody>
      </p:sp>
      <p:sp>
        <p:nvSpPr>
          <p:cNvPr id="111618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en-US" sz="2000" kern="1200" dirty="0">
                <a:latin typeface="+mn-lt"/>
                <a:ea typeface="+mn-ea"/>
                <a:cs typeface="+mn-cs"/>
              </a:rPr>
              <a:t>进程调度（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FCFS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RR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SRTF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）</a:t>
            </a:r>
            <a:endParaRPr lang="en-US" altLang="zh-CN" sz="2000" kern="1200" dirty="0"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latin typeface="+mn-lt"/>
                <a:ea typeface="+mn-ea"/>
                <a:cs typeface="+mn-cs"/>
              </a:rPr>
              <a:t>页替换（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FIFO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Optimal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LRU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LRU-A..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LFU/MFU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2000" kern="1200" dirty="0">
                <a:latin typeface="+mn-lt"/>
                <a:ea typeface="+mn-ea"/>
                <a:cs typeface="+mn-cs"/>
              </a:rPr>
              <a:t>磁盘调度（</a:t>
            </a:r>
            <a:r>
              <a:rPr lang="zh-CN" altLang="zh-CN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FCFS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SSTF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SCAN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C-SCAN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LOOK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C-LOOK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）</a:t>
            </a:r>
          </a:p>
          <a:p>
            <a:endParaRPr lang="zh-CN" altLang="en-US" sz="2000" kern="1200" dirty="0">
              <a:latin typeface="+mn-lt"/>
              <a:ea typeface="+mn-ea"/>
              <a:cs typeface="+mn-cs"/>
            </a:endParaRPr>
          </a:p>
          <a:p>
            <a:r>
              <a:rPr lang="zh-CN" altLang="en-US" sz="2000" kern="1200" dirty="0">
                <a:latin typeface="+mn-lt"/>
                <a:ea typeface="+mn-ea"/>
                <a:cs typeface="+mn-cs"/>
              </a:rPr>
              <a:t>死锁避免</a:t>
            </a:r>
            <a:r>
              <a:rPr lang="en-US" altLang="zh-CN" sz="2000" kern="1200" dirty="0">
                <a:latin typeface="+mn-lt"/>
                <a:ea typeface="+mn-ea"/>
                <a:cs typeface="+mn-cs"/>
              </a:rPr>
              <a:t>-</a:t>
            </a:r>
            <a:r>
              <a:rPr lang="zh-CN" altLang="en-US" sz="2000" kern="1200" dirty="0">
                <a:latin typeface="+mn-lt"/>
                <a:ea typeface="+mn-ea"/>
                <a:cs typeface="+mn-cs"/>
              </a:rPr>
              <a:t>银行家算法</a:t>
            </a:r>
            <a:endParaRPr lang="en-US" altLang="zh-CN" sz="2000" kern="1200" dirty="0">
              <a:latin typeface="+mn-lt"/>
              <a:ea typeface="+mn-ea"/>
              <a:cs typeface="+mn-cs"/>
            </a:endParaRPr>
          </a:p>
          <a:p>
            <a:endParaRPr lang="en-US" altLang="zh-CN" sz="2000" kern="1200" dirty="0">
              <a:latin typeface="+mn-lt"/>
              <a:ea typeface="+mn-ea"/>
              <a:cs typeface="+mn-cs"/>
            </a:endParaRPr>
          </a:p>
          <a:p>
            <a:endParaRPr lang="zh-CN" altLang="en-US" sz="20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综合题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程序</a:t>
            </a:r>
          </a:p>
        </p:txBody>
      </p:sp>
      <p:sp>
        <p:nvSpPr>
          <p:cNvPr id="112642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en-US" kern="1200" dirty="0">
                <a:latin typeface="+mn-lt"/>
                <a:ea typeface="+mn-ea"/>
                <a:cs typeface="+mn-cs"/>
              </a:rPr>
              <a:t>信号量</a:t>
            </a:r>
            <a:endParaRPr lang="en-US" altLang="zh-CN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kern="1200" dirty="0">
                <a:latin typeface="+mn-lt"/>
                <a:ea typeface="+mn-ea"/>
                <a:cs typeface="+mn-cs"/>
              </a:rPr>
              <a:t>生产者，消费者，。。。</a:t>
            </a:r>
          </a:p>
          <a:p>
            <a:pPr lvl="1"/>
            <a:endParaRPr lang="zh-CN" altLang="en-US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kern="1200" dirty="0">
                <a:latin typeface="+mn-lt"/>
                <a:ea typeface="+mn-ea"/>
                <a:cs typeface="+mn-cs"/>
              </a:rPr>
              <a:t>互斥  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wait(mutex) , signal(mutex) 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像一对括号</a:t>
            </a:r>
          </a:p>
          <a:p>
            <a:pPr lvl="1"/>
            <a:r>
              <a:rPr lang="zh-CN" altLang="en-US" kern="1200" dirty="0">
                <a:latin typeface="+mn-lt"/>
                <a:ea typeface="+mn-ea"/>
                <a:cs typeface="+mn-cs"/>
              </a:rPr>
              <a:t>信号量同步，注意避免死锁。 有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wait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必有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signal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综合题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数据结构</a:t>
            </a:r>
          </a:p>
        </p:txBody>
      </p:sp>
      <p:sp>
        <p:nvSpPr>
          <p:cNvPr id="113666" name="内容占位符 2"/>
          <p:cNvSpPr>
            <a:spLocks noGrp="1"/>
          </p:cNvSpPr>
          <p:nvPr>
            <p:ph idx="1" hasCustomPrompt="1"/>
          </p:nvPr>
        </p:nvSpPr>
        <p:spPr/>
        <p:txBody>
          <a:bodyPr wrap="square" lIns="91440" tIns="45720" rIns="91440" bIns="45720" anchor="t" anchorCtr="0"/>
          <a:lstStyle/>
          <a:p>
            <a:r>
              <a:rPr lang="en-US" altLang="zh-CN" kern="1200" dirty="0">
                <a:latin typeface="+mn-lt"/>
                <a:ea typeface="+mn-ea"/>
                <a:cs typeface="+mn-cs"/>
              </a:rPr>
              <a:t>Inode</a:t>
            </a:r>
          </a:p>
          <a:p>
            <a:r>
              <a:rPr lang="en-US" altLang="zh-CN" kern="1200" dirty="0">
                <a:latin typeface="+mn-lt"/>
                <a:ea typeface="+mn-ea"/>
                <a:cs typeface="+mn-cs"/>
              </a:rPr>
              <a:t>PCB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、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TCB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、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FCB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graphicFrame>
        <p:nvGraphicFramePr>
          <p:cNvPr id="14338" name="内容占位符 3"/>
          <p:cNvGraphicFramePr>
            <a:graphicFrameLocks noGrp="1" noChangeAspect="1"/>
          </p:cNvGraphicFramePr>
          <p:nvPr>
            <p:ph idx="1" hasCustomPrompt="1"/>
          </p:nvPr>
        </p:nvGraphicFramePr>
        <p:xfrm>
          <a:off x="993775" y="1450975"/>
          <a:ext cx="4010025" cy="500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238750" imgH="7829550" progId="Paint.Picture">
                  <p:embed/>
                </p:oleObj>
              </mc:Choice>
              <mc:Fallback>
                <p:oleObj r:id="rId2" imgW="5238750" imgH="7829550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rcRect l="2129" t="2441" r="-286253" b="-222945"/>
                      <a:stretch>
                        <a:fillRect/>
                      </a:stretch>
                    </p:blipFill>
                    <p:spPr>
                      <a:xfrm>
                        <a:off x="993775" y="1450975"/>
                        <a:ext cx="4010025" cy="500253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内容占位符 2"/>
          <p:cNvSpPr>
            <a:spLocks noGrp="1"/>
          </p:cNvSpPr>
          <p:nvPr/>
        </p:nvSpPr>
        <p:spPr>
          <a:xfrm>
            <a:off x="4872038" y="1682750"/>
            <a:ext cx="3932237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 hangingPunct="0">
              <a:spcBef>
                <a:spcPct val="20000"/>
              </a:spcBef>
            </a:pPr>
            <a:r>
              <a:rPr lang="zh-CN" altLang="en-US" sz="9600">
                <a:latin typeface="微软雅黑" panose="020B0503020204020204" charset="-122"/>
                <a:ea typeface="微软雅黑" panose="020B0503020204020204" charset="-122"/>
              </a:rPr>
              <a:t>浪费！</a:t>
            </a:r>
          </a:p>
        </p:txBody>
      </p:sp>
      <p:pic>
        <p:nvPicPr>
          <p:cNvPr id="14340" name="图片 8" descr="红叉图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45" y="4004945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题型（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往年的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）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457200" y="1600200"/>
            <a:ext cx="3298825" cy="3348038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单选（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填空（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判断（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简答（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问答（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3898900" y="1600200"/>
            <a:ext cx="5016500" cy="33480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单选（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0分，每题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判断（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0分，每题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辨析 （20分，每题5分）</a:t>
            </a:r>
          </a:p>
          <a:p>
            <a:pPr marL="1066800" marR="0" lvl="1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综合（30分）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150" y="5610225"/>
            <a:ext cx="4779963" cy="10318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注意：判断题需否</a:t>
            </a:r>
            <a:r>
              <a:rPr lang="zh-CN" altLang="en-US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说明错在那里</a:t>
            </a:r>
            <a:r>
              <a:rPr lang="zh-CN" altLang="en-US" b="1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看题目要求！</a:t>
            </a:r>
          </a:p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选择题是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单项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还是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不定项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看题目要求！</a:t>
            </a:r>
          </a:p>
          <a:p>
            <a:pPr marR="0" defTabSz="914400">
              <a:spcBef>
                <a:spcPct val="20000"/>
              </a:spcBef>
              <a:buClrTx/>
              <a:buSzTx/>
              <a:defRPr/>
            </a:pP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问答题，计算题要列出过程！</a:t>
            </a:r>
            <a:endParaRPr lang="zh-CN" alt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8a70e59-c993-462a-aa1e-081ace0f08aa"/>
  <p:tag name="COMMONDATA" val="eyJoZGlkIjoiYjQ3ZDE4YWU3MmU4NmU0MjU2MTZkNjQ1ODdlNjQ0Yz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739,&quot;width&quot;:8107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s-w-java">
  <a:themeElements>
    <a:clrScheme name="">
      <a:dk1>
        <a:srgbClr val="000000"/>
      </a:dk1>
      <a:lt1>
        <a:srgbClr val="FFFF99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FFFFCA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os-w-java">
      <a:majorFont>
        <a:latin typeface="Helvetic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s-w-java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7918</Words>
  <Application>Microsoft Office PowerPoint</Application>
  <PresentationFormat>全屏显示(4:3)</PresentationFormat>
  <Paragraphs>734</Paragraphs>
  <Slides>78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2" baseType="lpstr">
      <vt:lpstr>宋体</vt:lpstr>
      <vt:lpstr>微软雅黑</vt:lpstr>
      <vt:lpstr>Arial</vt:lpstr>
      <vt:lpstr>Helvetica</vt:lpstr>
      <vt:lpstr>Monotype Sorts</vt:lpstr>
      <vt:lpstr>Palatino Linotype</vt:lpstr>
      <vt:lpstr>Times New Roman</vt:lpstr>
      <vt:lpstr>Verdana</vt:lpstr>
      <vt:lpstr>Wingdings</vt:lpstr>
      <vt:lpstr>默认设计模板</vt:lpstr>
      <vt:lpstr>os-w-java</vt:lpstr>
      <vt:lpstr>1_默认设计模板</vt:lpstr>
      <vt:lpstr>2_默认设计模板</vt:lpstr>
      <vt:lpstr>Paintbrush Picture</vt:lpstr>
      <vt:lpstr>操作系统复习提要</vt:lpstr>
      <vt:lpstr>答题规范</vt:lpstr>
      <vt:lpstr>答题规范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题型（往年的）</vt:lpstr>
      <vt:lpstr>题型（往年的）</vt:lpstr>
      <vt:lpstr>PowerPoint 演示文稿</vt:lpstr>
      <vt:lpstr>考试范围</vt:lpstr>
      <vt:lpstr>PowerPoint 演示文稿</vt:lpstr>
      <vt:lpstr>1 绪论</vt:lpstr>
      <vt:lpstr>1 绪论</vt:lpstr>
      <vt:lpstr>1 绪论·例题</vt:lpstr>
      <vt:lpstr>2 操作系统结构</vt:lpstr>
      <vt:lpstr>2 操作系统结构</vt:lpstr>
      <vt:lpstr>PowerPoint 演示文稿</vt:lpstr>
      <vt:lpstr>2 操作系统结构·例题</vt:lpstr>
      <vt:lpstr>PowerPoint 演示文稿</vt:lpstr>
      <vt:lpstr>3 进程</vt:lpstr>
      <vt:lpstr>3 进程</vt:lpstr>
      <vt:lpstr>3 进程</vt:lpstr>
      <vt:lpstr>3 进程</vt:lpstr>
      <vt:lpstr>3 进程·例题</vt:lpstr>
      <vt:lpstr>PowerPoint 演示文稿</vt:lpstr>
      <vt:lpstr>4. 线程</vt:lpstr>
      <vt:lpstr>4. 线程</vt:lpstr>
      <vt:lpstr>4. 线程·例题</vt:lpstr>
      <vt:lpstr>PowerPoint 演示文稿</vt:lpstr>
      <vt:lpstr>PowerPoint 演示文稿</vt:lpstr>
      <vt:lpstr>5进程同步</vt:lpstr>
      <vt:lpstr>5进程同步·例题</vt:lpstr>
      <vt:lpstr>PowerPoint 演示文稿</vt:lpstr>
      <vt:lpstr>6. CPU调度</vt:lpstr>
      <vt:lpstr>6. CPU调度·例题</vt:lpstr>
      <vt:lpstr>7死锁</vt:lpstr>
      <vt:lpstr>7死锁·例题</vt:lpstr>
      <vt:lpstr>PowerPoint 演示文稿</vt:lpstr>
      <vt:lpstr>PowerPoint 演示文稿</vt:lpstr>
      <vt:lpstr>PowerPoint 演示文稿</vt:lpstr>
      <vt:lpstr>7死锁·例题</vt:lpstr>
      <vt:lpstr>7死锁·例题</vt:lpstr>
      <vt:lpstr>PowerPoint 演示文稿</vt:lpstr>
      <vt:lpstr>8主存管理</vt:lpstr>
      <vt:lpstr>8主存管理·例题</vt:lpstr>
      <vt:lpstr>PowerPoint 演示文稿</vt:lpstr>
      <vt:lpstr>9虚存管理</vt:lpstr>
      <vt:lpstr>9虚存管理·例题</vt:lpstr>
      <vt:lpstr>9虚存管理·例题</vt:lpstr>
      <vt:lpstr>PowerPoint 演示文稿</vt:lpstr>
      <vt:lpstr>PowerPoint 演示文稿</vt:lpstr>
      <vt:lpstr>10 海量存储</vt:lpstr>
      <vt:lpstr>10 海量存储·例题</vt:lpstr>
      <vt:lpstr>PowerPoint 演示文稿</vt:lpstr>
      <vt:lpstr>10 海量存储·例题</vt:lpstr>
      <vt:lpstr>10 海量存储·例题</vt:lpstr>
      <vt:lpstr>10 海量存储·例题</vt:lpstr>
      <vt:lpstr>11文件系统接口</vt:lpstr>
      <vt:lpstr>11文件系统接口·例题</vt:lpstr>
      <vt:lpstr>12文件系统实现</vt:lpstr>
      <vt:lpstr>12文件系统实现·例题</vt:lpstr>
      <vt:lpstr>12文件系统实现·例题</vt:lpstr>
      <vt:lpstr>PowerPoint 演示文稿</vt:lpstr>
      <vt:lpstr>12文件系统实现·例题</vt:lpstr>
      <vt:lpstr>12文件系统实现·例题</vt:lpstr>
      <vt:lpstr>PowerPoint 演示文稿</vt:lpstr>
      <vt:lpstr>PowerPoint 演示文稿</vt:lpstr>
      <vt:lpstr>13   I/O系统</vt:lpstr>
      <vt:lpstr>13   I/O系统</vt:lpstr>
      <vt:lpstr>PowerPoint 演示文稿</vt:lpstr>
      <vt:lpstr>PowerPoint 演示文稿</vt:lpstr>
      <vt:lpstr>综合复习</vt:lpstr>
      <vt:lpstr>流程图</vt:lpstr>
      <vt:lpstr>综合题-算法</vt:lpstr>
      <vt:lpstr>综合题-程序</vt:lpstr>
      <vt:lpstr>综合题-数据结构</vt:lpstr>
    </vt:vector>
  </TitlesOfParts>
  <Company>ECNU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操作系统复习提要</dc:title>
  <dc:creator>Chen Wenjie</dc:creator>
  <cp:lastModifiedBy>iiii yyyy</cp:lastModifiedBy>
  <cp:revision>80</cp:revision>
  <dcterms:created xsi:type="dcterms:W3CDTF">2010-07-01T03:42:00Z</dcterms:created>
  <dcterms:modified xsi:type="dcterms:W3CDTF">2025-01-08T11:51:59Z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BF0A571ADB8A4118885C204C3ED50625</vt:lpwstr>
  </property>
</Properties>
</file>